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6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1"/>
    <p:sldMasterId id="2147483662" r:id="rId2"/>
    <p:sldMasterId id="2147483652" r:id="rId3"/>
    <p:sldMasterId id="2147483655" r:id="rId4"/>
    <p:sldMasterId id="2147483660" r:id="rId5"/>
    <p:sldMasterId id="2147483682" r:id="rId6"/>
    <p:sldMasterId id="2147483690" r:id="rId7"/>
  </p:sldMasterIdLst>
  <p:notesMasterIdLst>
    <p:notesMasterId r:id="rId34"/>
  </p:notesMasterIdLst>
  <p:handoutMasterIdLst>
    <p:handoutMasterId r:id="rId35"/>
  </p:handoutMasterIdLst>
  <p:sldIdLst>
    <p:sldId id="259" r:id="rId8"/>
    <p:sldId id="444" r:id="rId9"/>
    <p:sldId id="435" r:id="rId10"/>
    <p:sldId id="429" r:id="rId11"/>
    <p:sldId id="258" r:id="rId12"/>
    <p:sldId id="261" r:id="rId13"/>
    <p:sldId id="434" r:id="rId14"/>
    <p:sldId id="436" r:id="rId15"/>
    <p:sldId id="432" r:id="rId16"/>
    <p:sldId id="451" r:id="rId17"/>
    <p:sldId id="442" r:id="rId18"/>
    <p:sldId id="433" r:id="rId19"/>
    <p:sldId id="430" r:id="rId20"/>
    <p:sldId id="443" r:id="rId21"/>
    <p:sldId id="446" r:id="rId22"/>
    <p:sldId id="447" r:id="rId23"/>
    <p:sldId id="448" r:id="rId24"/>
    <p:sldId id="449" r:id="rId25"/>
    <p:sldId id="450" r:id="rId26"/>
    <p:sldId id="437" r:id="rId27"/>
    <p:sldId id="438" r:id="rId28"/>
    <p:sldId id="439" r:id="rId29"/>
    <p:sldId id="440" r:id="rId30"/>
    <p:sldId id="441" r:id="rId31"/>
    <p:sldId id="445" r:id="rId32"/>
    <p:sldId id="265" r:id="rId33"/>
  </p:sldIdLst>
  <p:sldSz cx="12192000" cy="6858000"/>
  <p:notesSz cx="6735763" cy="9866313"/>
  <p:embeddedFontLst>
    <p:embeddedFont>
      <p:font typeface="Europa-Bold" panose="02000000000000000000" pitchFamily="2" charset="0"/>
      <p:bold r:id="rId36"/>
    </p:embeddedFont>
    <p:embeddedFont>
      <p:font typeface="Europa-Light" panose="02000000000000000000" pitchFamily="2" charset="0"/>
      <p:regular r:id="rId37"/>
    </p:embeddedFont>
    <p:embeddedFont>
      <p:font typeface="Galano Grotesque Light" panose="020B0604020202020204" charset="0"/>
      <p:regular r:id="rId3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eva JAGGI" initials="MJ" lastIdx="14" clrIdx="0">
    <p:extLst>
      <p:ext uri="{19B8F6BF-5375-455C-9EA6-DF929625EA0E}">
        <p15:presenceInfo xmlns:p15="http://schemas.microsoft.com/office/powerpoint/2012/main" userId="S-1-5-21-1704233759-1623772326-4149959985-15840" providerId="AD"/>
      </p:ext>
    </p:extLst>
  </p:cmAuthor>
  <p:cmAuthor id="2" name="Tania KAJTAZI" initials="TK" lastIdx="1" clrIdx="1">
    <p:extLst>
      <p:ext uri="{19B8F6BF-5375-455C-9EA6-DF929625EA0E}">
        <p15:presenceInfo xmlns:p15="http://schemas.microsoft.com/office/powerpoint/2012/main" userId="S::tania.kajtazi@bmvs.ch::cc08616a-bb6d-4ddd-8719-416014d1ad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206"/>
    <a:srgbClr val="E6B8B7"/>
    <a:srgbClr val="FF9999"/>
    <a:srgbClr val="00365C"/>
    <a:srgbClr val="003956"/>
    <a:srgbClr val="0F2D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76158" autoAdjust="0"/>
  </p:normalViewPr>
  <p:slideViewPr>
    <p:cSldViewPr snapToGrid="0">
      <p:cViewPr varScale="1">
        <p:scale>
          <a:sx n="84" d="100"/>
          <a:sy n="84" d="100"/>
        </p:scale>
        <p:origin x="9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8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commentAuthors" Target="commentAuthors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font" Target="fonts/font1.fntdata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handoutMaster" Target="handoutMasters/handoutMaster1.xml"/><Relationship Id="rId43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5B96444-E8FF-4CD2-9F63-E5547935FB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AF735E-2C11-4328-BB5E-DCEF4117F38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2A872-81F9-4AC1-BF75-E13179DF1DCE}" type="datetimeFigureOut">
              <a:rPr lang="fr-CH" smtClean="0"/>
              <a:t>03.11.2026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E3F0133-8288-4E69-BDB6-D4B7575063C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50A98F-495A-4737-BC70-AB28CD2129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A9FDB-F7EC-4544-9DDE-37AC684BBC0C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135542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BF2B1-5712-435E-BE53-D201BA6090F8}" type="datetimeFigureOut">
              <a:rPr lang="fr-CH" smtClean="0"/>
              <a:t>03.11.2026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C43A8F-1686-4B1B-83C7-B2DF1B0BFC6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6519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13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39614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7608F-4285-D4FC-42A4-15EE261B3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7D530B5-C6E9-25D9-1603-7AFB9C5CC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8E5E867-89E0-3605-83F6-15D0B4DCB2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A62835D-26B9-142A-3560-F6F751C122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14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85139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9A63A-5544-F82A-D89E-04D354B0E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C5CA26-2B56-31AC-EC9E-5ED3B7446C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75D180E-9914-89BD-D154-A7418EE4F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7D68F8-9D07-3169-C5E4-6813E62774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15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06979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92F0F-D170-66C3-21F4-45C812773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7BD91AF-D5CC-5038-23CB-F3F39E6368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55AC94-441B-91CA-AD95-7443663B17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3B1BF4-8D28-D86C-3C18-A251DC0D8A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16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08018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C6243-10D2-9475-1B38-D5E6197BC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1B9496-D66C-CC3E-60AC-2B2C58B9A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6BB4F54-FE0F-3B35-91D7-1E9BF5CE1B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456C9E-A45D-3E21-A3CF-7C7948181A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17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4363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0F814-83F2-A0C8-E87D-49FF577B1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C2FA17-86BD-C616-15D5-F23C9236DE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47EDB2-7E0D-3D12-7F23-CEC8B1C89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91EF90-E22A-C3E2-C1DD-361C3A5690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18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02725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06A86-86C8-2537-366F-7A7D3A64E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F9DE3D-A814-B418-F15D-AB2D52B0B3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EAFDCC2-AE64-D673-391D-A3438D53D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8D9FB4-A14A-4BF7-8B2B-8EA892B2A4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19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37447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habits, personne, Visage humain, intérieur&#10;&#10;Description générée automatiquement">
            <a:extLst>
              <a:ext uri="{FF2B5EF4-FFF2-40B4-BE49-F238E27FC236}">
                <a16:creationId xmlns:a16="http://schemas.microsoft.com/office/drawing/2014/main" id="{A6EDACD6-8D0C-FA97-7619-053142BC51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" r="16738"/>
          <a:stretch/>
        </p:blipFill>
        <p:spPr>
          <a:xfrm>
            <a:off x="3939857" y="0"/>
            <a:ext cx="8252143" cy="68635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A2F1D2-5F84-49BB-958F-08C6E6EDD40F}"/>
              </a:ext>
            </a:extLst>
          </p:cNvPr>
          <p:cNvSpPr/>
          <p:nvPr userDrawn="1"/>
        </p:nvSpPr>
        <p:spPr>
          <a:xfrm>
            <a:off x="23247" y="0"/>
            <a:ext cx="7284580" cy="6863564"/>
          </a:xfrm>
          <a:custGeom>
            <a:avLst/>
            <a:gdLst>
              <a:gd name="connsiteX0" fmla="*/ 0 w 7331075"/>
              <a:gd name="connsiteY0" fmla="*/ 0 h 6858000"/>
              <a:gd name="connsiteX1" fmla="*/ 7331075 w 7331075"/>
              <a:gd name="connsiteY1" fmla="*/ 0 h 6858000"/>
              <a:gd name="connsiteX2" fmla="*/ 7331075 w 7331075"/>
              <a:gd name="connsiteY2" fmla="*/ 6858000 h 6858000"/>
              <a:gd name="connsiteX3" fmla="*/ 0 w 7331075"/>
              <a:gd name="connsiteY3" fmla="*/ 6858000 h 6858000"/>
              <a:gd name="connsiteX4" fmla="*/ 0 w 7331075"/>
              <a:gd name="connsiteY4" fmla="*/ 0 h 6858000"/>
              <a:gd name="connsiteX0" fmla="*/ 0 w 7331075"/>
              <a:gd name="connsiteY0" fmla="*/ 0 h 6904495"/>
              <a:gd name="connsiteX1" fmla="*/ 7331075 w 7331075"/>
              <a:gd name="connsiteY1" fmla="*/ 0 h 6904495"/>
              <a:gd name="connsiteX2" fmla="*/ 4386397 w 7331075"/>
              <a:gd name="connsiteY2" fmla="*/ 6904495 h 6904495"/>
              <a:gd name="connsiteX3" fmla="*/ 0 w 7331075"/>
              <a:gd name="connsiteY3" fmla="*/ 6858000 h 6904495"/>
              <a:gd name="connsiteX4" fmla="*/ 0 w 7331075"/>
              <a:gd name="connsiteY4" fmla="*/ 0 h 6904495"/>
              <a:gd name="connsiteX0" fmla="*/ 0 w 7331075"/>
              <a:gd name="connsiteY0" fmla="*/ 0 h 6873498"/>
              <a:gd name="connsiteX1" fmla="*/ 7331075 w 7331075"/>
              <a:gd name="connsiteY1" fmla="*/ 0 h 6873498"/>
              <a:gd name="connsiteX2" fmla="*/ 5238804 w 7331075"/>
              <a:gd name="connsiteY2" fmla="*/ 6873498 h 6873498"/>
              <a:gd name="connsiteX3" fmla="*/ 0 w 7331075"/>
              <a:gd name="connsiteY3" fmla="*/ 6858000 h 6873498"/>
              <a:gd name="connsiteX4" fmla="*/ 0 w 7331075"/>
              <a:gd name="connsiteY4" fmla="*/ 0 h 6873498"/>
              <a:gd name="connsiteX0" fmla="*/ 0 w 7284580"/>
              <a:gd name="connsiteY0" fmla="*/ 15499 h 6888997"/>
              <a:gd name="connsiteX1" fmla="*/ 7284580 w 7284580"/>
              <a:gd name="connsiteY1" fmla="*/ 0 h 6888997"/>
              <a:gd name="connsiteX2" fmla="*/ 5238804 w 7284580"/>
              <a:gd name="connsiteY2" fmla="*/ 6888997 h 6888997"/>
              <a:gd name="connsiteX3" fmla="*/ 0 w 7284580"/>
              <a:gd name="connsiteY3" fmla="*/ 6873499 h 6888997"/>
              <a:gd name="connsiteX4" fmla="*/ 0 w 7284580"/>
              <a:gd name="connsiteY4" fmla="*/ 15499 h 6888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4580" h="6888997">
                <a:moveTo>
                  <a:pt x="0" y="15499"/>
                </a:moveTo>
                <a:lnTo>
                  <a:pt x="7284580" y="0"/>
                </a:lnTo>
                <a:lnTo>
                  <a:pt x="5238804" y="6888997"/>
                </a:lnTo>
                <a:lnTo>
                  <a:pt x="0" y="6873499"/>
                </a:lnTo>
                <a:lnTo>
                  <a:pt x="0" y="154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Espace réservé du texte 16">
            <a:extLst>
              <a:ext uri="{FF2B5EF4-FFF2-40B4-BE49-F238E27FC236}">
                <a16:creationId xmlns:a16="http://schemas.microsoft.com/office/drawing/2014/main" id="{2B28C6BA-B873-4B4E-A9B7-A18D3CF3FC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744782"/>
            <a:ext cx="5813426" cy="722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PRÉSENTATION</a:t>
            </a:r>
            <a:endParaRPr lang="fr-CH" dirty="0"/>
          </a:p>
        </p:txBody>
      </p:sp>
      <p:sp>
        <p:nvSpPr>
          <p:cNvPr id="4" name="Espace réservé du texte 16">
            <a:extLst>
              <a:ext uri="{FF2B5EF4-FFF2-40B4-BE49-F238E27FC236}">
                <a16:creationId xmlns:a16="http://schemas.microsoft.com/office/drawing/2014/main" id="{94605589-CC0B-4D74-A886-4145F24B7A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824" y="1466850"/>
            <a:ext cx="5813427" cy="857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POWERPOINT</a:t>
            </a:r>
            <a:endParaRPr lang="fr-CH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3CED0A-0CF5-4A61-9E6B-DC92CC5A3C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905" y="4967288"/>
            <a:ext cx="2100534" cy="109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1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6EDACD6-8D0C-FA97-7619-053142BC51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2" r="9842"/>
          <a:stretch/>
        </p:blipFill>
        <p:spPr>
          <a:xfrm>
            <a:off x="3981449" y="-2"/>
            <a:ext cx="8252143" cy="68635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A2F1D2-5F84-49BB-958F-08C6E6EDD40F}"/>
              </a:ext>
            </a:extLst>
          </p:cNvPr>
          <p:cNvSpPr/>
          <p:nvPr userDrawn="1"/>
        </p:nvSpPr>
        <p:spPr>
          <a:xfrm>
            <a:off x="0" y="-5563"/>
            <a:ext cx="7284580" cy="6863564"/>
          </a:xfrm>
          <a:custGeom>
            <a:avLst/>
            <a:gdLst>
              <a:gd name="connsiteX0" fmla="*/ 0 w 7331075"/>
              <a:gd name="connsiteY0" fmla="*/ 0 h 6858000"/>
              <a:gd name="connsiteX1" fmla="*/ 7331075 w 7331075"/>
              <a:gd name="connsiteY1" fmla="*/ 0 h 6858000"/>
              <a:gd name="connsiteX2" fmla="*/ 7331075 w 7331075"/>
              <a:gd name="connsiteY2" fmla="*/ 6858000 h 6858000"/>
              <a:gd name="connsiteX3" fmla="*/ 0 w 7331075"/>
              <a:gd name="connsiteY3" fmla="*/ 6858000 h 6858000"/>
              <a:gd name="connsiteX4" fmla="*/ 0 w 7331075"/>
              <a:gd name="connsiteY4" fmla="*/ 0 h 6858000"/>
              <a:gd name="connsiteX0" fmla="*/ 0 w 7331075"/>
              <a:gd name="connsiteY0" fmla="*/ 0 h 6904495"/>
              <a:gd name="connsiteX1" fmla="*/ 7331075 w 7331075"/>
              <a:gd name="connsiteY1" fmla="*/ 0 h 6904495"/>
              <a:gd name="connsiteX2" fmla="*/ 4386397 w 7331075"/>
              <a:gd name="connsiteY2" fmla="*/ 6904495 h 6904495"/>
              <a:gd name="connsiteX3" fmla="*/ 0 w 7331075"/>
              <a:gd name="connsiteY3" fmla="*/ 6858000 h 6904495"/>
              <a:gd name="connsiteX4" fmla="*/ 0 w 7331075"/>
              <a:gd name="connsiteY4" fmla="*/ 0 h 6904495"/>
              <a:gd name="connsiteX0" fmla="*/ 0 w 7331075"/>
              <a:gd name="connsiteY0" fmla="*/ 0 h 6873498"/>
              <a:gd name="connsiteX1" fmla="*/ 7331075 w 7331075"/>
              <a:gd name="connsiteY1" fmla="*/ 0 h 6873498"/>
              <a:gd name="connsiteX2" fmla="*/ 5238804 w 7331075"/>
              <a:gd name="connsiteY2" fmla="*/ 6873498 h 6873498"/>
              <a:gd name="connsiteX3" fmla="*/ 0 w 7331075"/>
              <a:gd name="connsiteY3" fmla="*/ 6858000 h 6873498"/>
              <a:gd name="connsiteX4" fmla="*/ 0 w 7331075"/>
              <a:gd name="connsiteY4" fmla="*/ 0 h 6873498"/>
              <a:gd name="connsiteX0" fmla="*/ 0 w 7284580"/>
              <a:gd name="connsiteY0" fmla="*/ 15499 h 6888997"/>
              <a:gd name="connsiteX1" fmla="*/ 7284580 w 7284580"/>
              <a:gd name="connsiteY1" fmla="*/ 0 h 6888997"/>
              <a:gd name="connsiteX2" fmla="*/ 5238804 w 7284580"/>
              <a:gd name="connsiteY2" fmla="*/ 6888997 h 6888997"/>
              <a:gd name="connsiteX3" fmla="*/ 0 w 7284580"/>
              <a:gd name="connsiteY3" fmla="*/ 6873499 h 6888997"/>
              <a:gd name="connsiteX4" fmla="*/ 0 w 7284580"/>
              <a:gd name="connsiteY4" fmla="*/ 15499 h 6888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4580" h="6888997">
                <a:moveTo>
                  <a:pt x="0" y="15499"/>
                </a:moveTo>
                <a:lnTo>
                  <a:pt x="7284580" y="0"/>
                </a:lnTo>
                <a:lnTo>
                  <a:pt x="5238804" y="6888997"/>
                </a:lnTo>
                <a:lnTo>
                  <a:pt x="0" y="6873499"/>
                </a:lnTo>
                <a:lnTo>
                  <a:pt x="0" y="154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Espace réservé du texte 16">
            <a:extLst>
              <a:ext uri="{FF2B5EF4-FFF2-40B4-BE49-F238E27FC236}">
                <a16:creationId xmlns:a16="http://schemas.microsoft.com/office/drawing/2014/main" id="{2B28C6BA-B873-4B4E-A9B7-A18D3CF3FC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744782"/>
            <a:ext cx="5813426" cy="722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PRÉSENTATION</a:t>
            </a:r>
            <a:endParaRPr lang="fr-CH" dirty="0"/>
          </a:p>
        </p:txBody>
      </p:sp>
      <p:sp>
        <p:nvSpPr>
          <p:cNvPr id="4" name="Espace réservé du texte 16">
            <a:extLst>
              <a:ext uri="{FF2B5EF4-FFF2-40B4-BE49-F238E27FC236}">
                <a16:creationId xmlns:a16="http://schemas.microsoft.com/office/drawing/2014/main" id="{94605589-CC0B-4D74-A886-4145F24B7A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824" y="1466850"/>
            <a:ext cx="5813427" cy="857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POWERPOINT</a:t>
            </a:r>
            <a:endParaRPr lang="fr-CH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3CED0A-0CF5-4A61-9E6B-DC92CC5A3C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905" y="4967288"/>
            <a:ext cx="2100534" cy="109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8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6EDACD6-8D0C-FA97-7619-053142BC51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3" r="9923"/>
          <a:stretch/>
        </p:blipFill>
        <p:spPr>
          <a:xfrm>
            <a:off x="3981449" y="-2"/>
            <a:ext cx="8252143" cy="68580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A2F1D2-5F84-49BB-958F-08C6E6EDD40F}"/>
              </a:ext>
            </a:extLst>
          </p:cNvPr>
          <p:cNvSpPr/>
          <p:nvPr userDrawn="1"/>
        </p:nvSpPr>
        <p:spPr>
          <a:xfrm>
            <a:off x="0" y="-5563"/>
            <a:ext cx="7284580" cy="6863563"/>
          </a:xfrm>
          <a:custGeom>
            <a:avLst/>
            <a:gdLst>
              <a:gd name="connsiteX0" fmla="*/ 0 w 7331075"/>
              <a:gd name="connsiteY0" fmla="*/ 0 h 6858000"/>
              <a:gd name="connsiteX1" fmla="*/ 7331075 w 7331075"/>
              <a:gd name="connsiteY1" fmla="*/ 0 h 6858000"/>
              <a:gd name="connsiteX2" fmla="*/ 7331075 w 7331075"/>
              <a:gd name="connsiteY2" fmla="*/ 6858000 h 6858000"/>
              <a:gd name="connsiteX3" fmla="*/ 0 w 7331075"/>
              <a:gd name="connsiteY3" fmla="*/ 6858000 h 6858000"/>
              <a:gd name="connsiteX4" fmla="*/ 0 w 7331075"/>
              <a:gd name="connsiteY4" fmla="*/ 0 h 6858000"/>
              <a:gd name="connsiteX0" fmla="*/ 0 w 7331075"/>
              <a:gd name="connsiteY0" fmla="*/ 0 h 6904495"/>
              <a:gd name="connsiteX1" fmla="*/ 7331075 w 7331075"/>
              <a:gd name="connsiteY1" fmla="*/ 0 h 6904495"/>
              <a:gd name="connsiteX2" fmla="*/ 4386397 w 7331075"/>
              <a:gd name="connsiteY2" fmla="*/ 6904495 h 6904495"/>
              <a:gd name="connsiteX3" fmla="*/ 0 w 7331075"/>
              <a:gd name="connsiteY3" fmla="*/ 6858000 h 6904495"/>
              <a:gd name="connsiteX4" fmla="*/ 0 w 7331075"/>
              <a:gd name="connsiteY4" fmla="*/ 0 h 6904495"/>
              <a:gd name="connsiteX0" fmla="*/ 0 w 7331075"/>
              <a:gd name="connsiteY0" fmla="*/ 0 h 6873498"/>
              <a:gd name="connsiteX1" fmla="*/ 7331075 w 7331075"/>
              <a:gd name="connsiteY1" fmla="*/ 0 h 6873498"/>
              <a:gd name="connsiteX2" fmla="*/ 5238804 w 7331075"/>
              <a:gd name="connsiteY2" fmla="*/ 6873498 h 6873498"/>
              <a:gd name="connsiteX3" fmla="*/ 0 w 7331075"/>
              <a:gd name="connsiteY3" fmla="*/ 6858000 h 6873498"/>
              <a:gd name="connsiteX4" fmla="*/ 0 w 7331075"/>
              <a:gd name="connsiteY4" fmla="*/ 0 h 6873498"/>
              <a:gd name="connsiteX0" fmla="*/ 0 w 7284580"/>
              <a:gd name="connsiteY0" fmla="*/ 15499 h 6888997"/>
              <a:gd name="connsiteX1" fmla="*/ 7284580 w 7284580"/>
              <a:gd name="connsiteY1" fmla="*/ 0 h 6888997"/>
              <a:gd name="connsiteX2" fmla="*/ 5238804 w 7284580"/>
              <a:gd name="connsiteY2" fmla="*/ 6888997 h 6888997"/>
              <a:gd name="connsiteX3" fmla="*/ 0 w 7284580"/>
              <a:gd name="connsiteY3" fmla="*/ 6873499 h 6888997"/>
              <a:gd name="connsiteX4" fmla="*/ 0 w 7284580"/>
              <a:gd name="connsiteY4" fmla="*/ 15499 h 6888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4580" h="6888997">
                <a:moveTo>
                  <a:pt x="0" y="15499"/>
                </a:moveTo>
                <a:lnTo>
                  <a:pt x="7284580" y="0"/>
                </a:lnTo>
                <a:lnTo>
                  <a:pt x="5238804" y="6888997"/>
                </a:lnTo>
                <a:lnTo>
                  <a:pt x="0" y="6873499"/>
                </a:lnTo>
                <a:lnTo>
                  <a:pt x="0" y="154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Espace réservé du texte 16">
            <a:extLst>
              <a:ext uri="{FF2B5EF4-FFF2-40B4-BE49-F238E27FC236}">
                <a16:creationId xmlns:a16="http://schemas.microsoft.com/office/drawing/2014/main" id="{2B28C6BA-B873-4B4E-A9B7-A18D3CF3FC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744782"/>
            <a:ext cx="5813426" cy="722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PRÉSENTATION</a:t>
            </a:r>
            <a:endParaRPr lang="fr-CH" dirty="0"/>
          </a:p>
        </p:txBody>
      </p:sp>
      <p:sp>
        <p:nvSpPr>
          <p:cNvPr id="4" name="Espace réservé du texte 16">
            <a:extLst>
              <a:ext uri="{FF2B5EF4-FFF2-40B4-BE49-F238E27FC236}">
                <a16:creationId xmlns:a16="http://schemas.microsoft.com/office/drawing/2014/main" id="{94605589-CC0B-4D74-A886-4145F24B7A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824" y="1466850"/>
            <a:ext cx="5813427" cy="857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POWERPOINT</a:t>
            </a:r>
            <a:endParaRPr lang="fr-CH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3CED0A-0CF5-4A61-9E6B-DC92CC5A3C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905" y="4967288"/>
            <a:ext cx="2100534" cy="109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28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uverture_A CHO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A2F1D2-5F84-49BB-958F-08C6E6EDD40F}"/>
              </a:ext>
            </a:extLst>
          </p:cNvPr>
          <p:cNvSpPr/>
          <p:nvPr userDrawn="1"/>
        </p:nvSpPr>
        <p:spPr>
          <a:xfrm>
            <a:off x="0" y="-5563"/>
            <a:ext cx="7284580" cy="6863563"/>
          </a:xfrm>
          <a:custGeom>
            <a:avLst/>
            <a:gdLst>
              <a:gd name="connsiteX0" fmla="*/ 0 w 7331075"/>
              <a:gd name="connsiteY0" fmla="*/ 0 h 6858000"/>
              <a:gd name="connsiteX1" fmla="*/ 7331075 w 7331075"/>
              <a:gd name="connsiteY1" fmla="*/ 0 h 6858000"/>
              <a:gd name="connsiteX2" fmla="*/ 7331075 w 7331075"/>
              <a:gd name="connsiteY2" fmla="*/ 6858000 h 6858000"/>
              <a:gd name="connsiteX3" fmla="*/ 0 w 7331075"/>
              <a:gd name="connsiteY3" fmla="*/ 6858000 h 6858000"/>
              <a:gd name="connsiteX4" fmla="*/ 0 w 7331075"/>
              <a:gd name="connsiteY4" fmla="*/ 0 h 6858000"/>
              <a:gd name="connsiteX0" fmla="*/ 0 w 7331075"/>
              <a:gd name="connsiteY0" fmla="*/ 0 h 6904495"/>
              <a:gd name="connsiteX1" fmla="*/ 7331075 w 7331075"/>
              <a:gd name="connsiteY1" fmla="*/ 0 h 6904495"/>
              <a:gd name="connsiteX2" fmla="*/ 4386397 w 7331075"/>
              <a:gd name="connsiteY2" fmla="*/ 6904495 h 6904495"/>
              <a:gd name="connsiteX3" fmla="*/ 0 w 7331075"/>
              <a:gd name="connsiteY3" fmla="*/ 6858000 h 6904495"/>
              <a:gd name="connsiteX4" fmla="*/ 0 w 7331075"/>
              <a:gd name="connsiteY4" fmla="*/ 0 h 6904495"/>
              <a:gd name="connsiteX0" fmla="*/ 0 w 7331075"/>
              <a:gd name="connsiteY0" fmla="*/ 0 h 6873498"/>
              <a:gd name="connsiteX1" fmla="*/ 7331075 w 7331075"/>
              <a:gd name="connsiteY1" fmla="*/ 0 h 6873498"/>
              <a:gd name="connsiteX2" fmla="*/ 5238804 w 7331075"/>
              <a:gd name="connsiteY2" fmla="*/ 6873498 h 6873498"/>
              <a:gd name="connsiteX3" fmla="*/ 0 w 7331075"/>
              <a:gd name="connsiteY3" fmla="*/ 6858000 h 6873498"/>
              <a:gd name="connsiteX4" fmla="*/ 0 w 7331075"/>
              <a:gd name="connsiteY4" fmla="*/ 0 h 6873498"/>
              <a:gd name="connsiteX0" fmla="*/ 0 w 7284580"/>
              <a:gd name="connsiteY0" fmla="*/ 15499 h 6888997"/>
              <a:gd name="connsiteX1" fmla="*/ 7284580 w 7284580"/>
              <a:gd name="connsiteY1" fmla="*/ 0 h 6888997"/>
              <a:gd name="connsiteX2" fmla="*/ 5238804 w 7284580"/>
              <a:gd name="connsiteY2" fmla="*/ 6888997 h 6888997"/>
              <a:gd name="connsiteX3" fmla="*/ 0 w 7284580"/>
              <a:gd name="connsiteY3" fmla="*/ 6873499 h 6888997"/>
              <a:gd name="connsiteX4" fmla="*/ 0 w 7284580"/>
              <a:gd name="connsiteY4" fmla="*/ 15499 h 6888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4580" h="6888997">
                <a:moveTo>
                  <a:pt x="0" y="15499"/>
                </a:moveTo>
                <a:lnTo>
                  <a:pt x="7284580" y="0"/>
                </a:lnTo>
                <a:lnTo>
                  <a:pt x="5238804" y="6888997"/>
                </a:lnTo>
                <a:lnTo>
                  <a:pt x="0" y="6873499"/>
                </a:lnTo>
                <a:lnTo>
                  <a:pt x="0" y="15499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Espace réservé du texte 16">
            <a:extLst>
              <a:ext uri="{FF2B5EF4-FFF2-40B4-BE49-F238E27FC236}">
                <a16:creationId xmlns:a16="http://schemas.microsoft.com/office/drawing/2014/main" id="{2B28C6BA-B873-4B4E-A9B7-A18D3CF3FC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744782"/>
            <a:ext cx="5813426" cy="722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PRÉSENTATION</a:t>
            </a:r>
            <a:endParaRPr lang="fr-CH" dirty="0"/>
          </a:p>
        </p:txBody>
      </p:sp>
      <p:sp>
        <p:nvSpPr>
          <p:cNvPr id="4" name="Espace réservé du texte 16">
            <a:extLst>
              <a:ext uri="{FF2B5EF4-FFF2-40B4-BE49-F238E27FC236}">
                <a16:creationId xmlns:a16="http://schemas.microsoft.com/office/drawing/2014/main" id="{94605589-CC0B-4D74-A886-4145F24B7A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824" y="1466850"/>
            <a:ext cx="5813427" cy="857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POWERPOINT</a:t>
            </a:r>
            <a:endParaRPr lang="fr-CH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3CED0A-0CF5-4A61-9E6B-DC92CC5A3C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905" y="4967288"/>
            <a:ext cx="2100534" cy="1090612"/>
          </a:xfrm>
          <a:prstGeom prst="rect">
            <a:avLst/>
          </a:prstGeom>
        </p:spPr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385FF417-B5FA-0A38-C163-FE81843C501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13685" y="8022"/>
            <a:ext cx="6978315" cy="6866020"/>
          </a:xfrm>
          <a:custGeom>
            <a:avLst/>
            <a:gdLst>
              <a:gd name="connsiteX0" fmla="*/ 0 w 7122694"/>
              <a:gd name="connsiteY0" fmla="*/ 0 h 6857999"/>
              <a:gd name="connsiteX1" fmla="*/ 7122694 w 7122694"/>
              <a:gd name="connsiteY1" fmla="*/ 0 h 6857999"/>
              <a:gd name="connsiteX2" fmla="*/ 7122694 w 7122694"/>
              <a:gd name="connsiteY2" fmla="*/ 6857999 h 6857999"/>
              <a:gd name="connsiteX3" fmla="*/ 0 w 7122694"/>
              <a:gd name="connsiteY3" fmla="*/ 6857999 h 6857999"/>
              <a:gd name="connsiteX4" fmla="*/ 0 w 7122694"/>
              <a:gd name="connsiteY4" fmla="*/ 0 h 6857999"/>
              <a:gd name="connsiteX0" fmla="*/ 2213811 w 7122694"/>
              <a:gd name="connsiteY0" fmla="*/ 16042 h 6857999"/>
              <a:gd name="connsiteX1" fmla="*/ 7122694 w 7122694"/>
              <a:gd name="connsiteY1" fmla="*/ 0 h 6857999"/>
              <a:gd name="connsiteX2" fmla="*/ 7122694 w 7122694"/>
              <a:gd name="connsiteY2" fmla="*/ 6857999 h 6857999"/>
              <a:gd name="connsiteX3" fmla="*/ 0 w 7122694"/>
              <a:gd name="connsiteY3" fmla="*/ 6857999 h 6857999"/>
              <a:gd name="connsiteX4" fmla="*/ 2213811 w 7122694"/>
              <a:gd name="connsiteY4" fmla="*/ 16042 h 6857999"/>
              <a:gd name="connsiteX0" fmla="*/ 2069432 w 6978315"/>
              <a:gd name="connsiteY0" fmla="*/ 16042 h 6874041"/>
              <a:gd name="connsiteX1" fmla="*/ 6978315 w 6978315"/>
              <a:gd name="connsiteY1" fmla="*/ 0 h 6874041"/>
              <a:gd name="connsiteX2" fmla="*/ 6978315 w 6978315"/>
              <a:gd name="connsiteY2" fmla="*/ 6857999 h 6874041"/>
              <a:gd name="connsiteX3" fmla="*/ 0 w 6978315"/>
              <a:gd name="connsiteY3" fmla="*/ 6874041 h 6874041"/>
              <a:gd name="connsiteX4" fmla="*/ 2069432 w 6978315"/>
              <a:gd name="connsiteY4" fmla="*/ 16042 h 6874041"/>
              <a:gd name="connsiteX0" fmla="*/ 2077453 w 6978315"/>
              <a:gd name="connsiteY0" fmla="*/ 8021 h 6874041"/>
              <a:gd name="connsiteX1" fmla="*/ 6978315 w 6978315"/>
              <a:gd name="connsiteY1" fmla="*/ 0 h 6874041"/>
              <a:gd name="connsiteX2" fmla="*/ 6978315 w 6978315"/>
              <a:gd name="connsiteY2" fmla="*/ 6857999 h 6874041"/>
              <a:gd name="connsiteX3" fmla="*/ 0 w 6978315"/>
              <a:gd name="connsiteY3" fmla="*/ 6874041 h 6874041"/>
              <a:gd name="connsiteX4" fmla="*/ 2077453 w 6978315"/>
              <a:gd name="connsiteY4" fmla="*/ 8021 h 6874041"/>
              <a:gd name="connsiteX0" fmla="*/ 2077453 w 6978315"/>
              <a:gd name="connsiteY0" fmla="*/ 8021 h 6874041"/>
              <a:gd name="connsiteX1" fmla="*/ 6978315 w 6978315"/>
              <a:gd name="connsiteY1" fmla="*/ 0 h 6874041"/>
              <a:gd name="connsiteX2" fmla="*/ 6978315 w 6978315"/>
              <a:gd name="connsiteY2" fmla="*/ 6857999 h 6874041"/>
              <a:gd name="connsiteX3" fmla="*/ 0 w 6978315"/>
              <a:gd name="connsiteY3" fmla="*/ 6874041 h 6874041"/>
              <a:gd name="connsiteX4" fmla="*/ 2077453 w 6978315"/>
              <a:gd name="connsiteY4" fmla="*/ 8021 h 6874041"/>
              <a:gd name="connsiteX0" fmla="*/ 2077453 w 6978315"/>
              <a:gd name="connsiteY0" fmla="*/ 0 h 6866020"/>
              <a:gd name="connsiteX1" fmla="*/ 6978315 w 6978315"/>
              <a:gd name="connsiteY1" fmla="*/ 0 h 6866020"/>
              <a:gd name="connsiteX2" fmla="*/ 6978315 w 6978315"/>
              <a:gd name="connsiteY2" fmla="*/ 6849978 h 6866020"/>
              <a:gd name="connsiteX3" fmla="*/ 0 w 6978315"/>
              <a:gd name="connsiteY3" fmla="*/ 6866020 h 6866020"/>
              <a:gd name="connsiteX4" fmla="*/ 2077453 w 6978315"/>
              <a:gd name="connsiteY4" fmla="*/ 0 h 686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15" h="6866020">
                <a:moveTo>
                  <a:pt x="2077453" y="0"/>
                </a:moveTo>
                <a:lnTo>
                  <a:pt x="6978315" y="0"/>
                </a:lnTo>
                <a:lnTo>
                  <a:pt x="6978315" y="6849978"/>
                </a:lnTo>
                <a:lnTo>
                  <a:pt x="0" y="6866020"/>
                </a:lnTo>
                <a:lnTo>
                  <a:pt x="2077453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CH" dirty="0"/>
              <a:t>IMAGE A CHOIX</a:t>
            </a:r>
          </a:p>
        </p:txBody>
      </p:sp>
    </p:spTree>
    <p:extLst>
      <p:ext uri="{BB962C8B-B14F-4D97-AF65-F5344CB8AC3E}">
        <p14:creationId xmlns:p14="http://schemas.microsoft.com/office/powerpoint/2010/main" val="1620754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ébut de chapitre_AUCHO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A6B155-4505-416A-9CDD-BB4C70A3A7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1736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802610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mmaire avec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748B875C-4713-4AB7-B795-EED8754A3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3029" y="632445"/>
            <a:ext cx="6940138" cy="415305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E05206"/>
                </a:solidFill>
                <a:latin typeface="+mj-lt"/>
              </a:defRPr>
            </a:lvl1pPr>
          </a:lstStyle>
          <a:p>
            <a:r>
              <a:rPr lang="fr-FR" dirty="0"/>
              <a:t>PAGE DE SOMMAIRE</a:t>
            </a:r>
            <a:endParaRPr lang="fr-CH" dirty="0"/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7C056333-E975-44F3-A441-F54DB7E72D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0596" y="1080731"/>
            <a:ext cx="6952571" cy="4585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AVEC IMAGES</a:t>
            </a:r>
          </a:p>
        </p:txBody>
      </p:sp>
      <p:sp>
        <p:nvSpPr>
          <p:cNvPr id="9" name="Espace réservé pour une image  15">
            <a:extLst>
              <a:ext uri="{FF2B5EF4-FFF2-40B4-BE49-F238E27FC236}">
                <a16:creationId xmlns:a16="http://schemas.microsoft.com/office/drawing/2014/main" id="{38DDD0D0-FEC0-4025-84D7-7669E65FC73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01701" y="1876426"/>
            <a:ext cx="3422650" cy="338137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fr-CH" dirty="0"/>
          </a:p>
        </p:txBody>
      </p:sp>
      <p:sp>
        <p:nvSpPr>
          <p:cNvPr id="10" name="Espace réservé pour une image  15">
            <a:extLst>
              <a:ext uri="{FF2B5EF4-FFF2-40B4-BE49-F238E27FC236}">
                <a16:creationId xmlns:a16="http://schemas.microsoft.com/office/drawing/2014/main" id="{B9D9A5EA-6FAC-42B9-811C-647EAB393DA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391025" y="1876425"/>
            <a:ext cx="3409950" cy="33813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fr-CH" dirty="0"/>
          </a:p>
        </p:txBody>
      </p:sp>
      <p:sp>
        <p:nvSpPr>
          <p:cNvPr id="11" name="Espace réservé pour une image  15">
            <a:extLst>
              <a:ext uri="{FF2B5EF4-FFF2-40B4-BE49-F238E27FC236}">
                <a16:creationId xmlns:a16="http://schemas.microsoft.com/office/drawing/2014/main" id="{42BA0309-4C6B-40B5-B0BA-418C8C8EF6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867649" y="1876424"/>
            <a:ext cx="3409950" cy="33813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fr-CH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17132C74-75B3-4026-93A1-C2B73BAAA55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4877" y="5267026"/>
            <a:ext cx="3419474" cy="686099"/>
          </a:xfrm>
          <a:prstGeom prst="rect">
            <a:avLst/>
          </a:prstGeom>
          <a:solidFill>
            <a:srgbClr val="E05206"/>
          </a:solidFill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LOREM IPSUM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CB076191-DFE5-446B-9AD8-48060EA4091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91025" y="5267026"/>
            <a:ext cx="3419474" cy="686099"/>
          </a:xfrm>
          <a:prstGeom prst="rect">
            <a:avLst/>
          </a:prstGeom>
          <a:solidFill>
            <a:srgbClr val="E05206"/>
          </a:solidFill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VIVAMUS VEL EROS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5C5FC8A1-2A64-4D3E-8016-2CEAE9DCF13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858125" y="5267026"/>
            <a:ext cx="3419474" cy="686099"/>
          </a:xfrm>
          <a:prstGeom prst="rect">
            <a:avLst/>
          </a:prstGeom>
          <a:solidFill>
            <a:srgbClr val="E05206"/>
          </a:solidFill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TINCIDUNT VITAE MAURIS</a:t>
            </a:r>
          </a:p>
        </p:txBody>
      </p:sp>
    </p:spTree>
    <p:extLst>
      <p:ext uri="{BB962C8B-B14F-4D97-AF65-F5344CB8AC3E}">
        <p14:creationId xmlns:p14="http://schemas.microsoft.com/office/powerpoint/2010/main" val="2098175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756655-86D8-480B-8B28-9185F504C9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BDB569F0-58E8-40A8-AEEB-D4C8F7848B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1629" y="1049076"/>
            <a:ext cx="6940138" cy="415305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PAGE DE SOMMAIRE</a:t>
            </a:r>
            <a:endParaRPr lang="fr-CH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BFA99C68-9435-4B7F-B0E2-7E56C08A34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0275" y="2237231"/>
            <a:ext cx="7021492" cy="3896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5pPr>
          </a:lstStyle>
          <a:p>
            <a:pPr lvl="0"/>
            <a:r>
              <a:rPr lang="fr-FR" dirty="0"/>
              <a:t>LOREM  IPSUM</a:t>
            </a:r>
            <a:br>
              <a:rPr lang="fr-FR" dirty="0"/>
            </a:br>
            <a:br>
              <a:rPr lang="fr-FR" dirty="0"/>
            </a:br>
            <a:r>
              <a:rPr lang="fr-FR" dirty="0"/>
              <a:t>VIVAMUS VEL EROS</a:t>
            </a:r>
            <a:br>
              <a:rPr lang="fr-FR" dirty="0"/>
            </a:br>
            <a:br>
              <a:rPr lang="fr-FR" dirty="0"/>
            </a:br>
            <a:r>
              <a:rPr lang="fr-FR" dirty="0"/>
              <a:t>TINCIDUNT VITAE MAURIS</a:t>
            </a:r>
            <a:br>
              <a:rPr lang="fr-FR" dirty="0"/>
            </a:br>
            <a:br>
              <a:rPr lang="fr-FR" dirty="0"/>
            </a:br>
            <a:r>
              <a:rPr lang="fr-FR" dirty="0"/>
              <a:t>VIVAMUS VEL</a:t>
            </a:r>
            <a:br>
              <a:rPr lang="fr-FR" dirty="0"/>
            </a:br>
            <a:br>
              <a:rPr lang="fr-FR" dirty="0"/>
            </a:br>
            <a:r>
              <a:rPr lang="fr-FR" dirty="0"/>
              <a:t>IN QUIS LIBERO ULTRICIES</a:t>
            </a:r>
            <a:br>
              <a:rPr lang="fr-FR" dirty="0"/>
            </a:br>
            <a:br>
              <a:rPr lang="fr-FR" dirty="0"/>
            </a:br>
            <a:r>
              <a:rPr lang="fr-FR" dirty="0"/>
              <a:t>DONEX LEO ERAT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38F91C4-98F6-4A57-8CF7-1DD4929CE1B7}"/>
              </a:ext>
            </a:extLst>
          </p:cNvPr>
          <p:cNvCxnSpPr/>
          <p:nvPr userDrawn="1"/>
        </p:nvCxnSpPr>
        <p:spPr>
          <a:xfrm>
            <a:off x="1123950" y="1568450"/>
            <a:ext cx="7429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2355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756655-86D8-480B-8B28-9185F504C9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BDB569F0-58E8-40A8-AEEB-D4C8F7848B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1629" y="1049076"/>
            <a:ext cx="6940138" cy="415305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PAGE DE SOMMAIRE</a:t>
            </a:r>
            <a:endParaRPr lang="fr-CH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BFA99C68-9435-4B7F-B0E2-7E56C08A34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0275" y="2237231"/>
            <a:ext cx="7021492" cy="3896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5pPr>
          </a:lstStyle>
          <a:p>
            <a:pPr lvl="0"/>
            <a:r>
              <a:rPr lang="fr-FR" dirty="0"/>
              <a:t>LOREM  IPSUM</a:t>
            </a:r>
            <a:br>
              <a:rPr lang="fr-FR" dirty="0"/>
            </a:br>
            <a:br>
              <a:rPr lang="fr-FR" dirty="0"/>
            </a:br>
            <a:r>
              <a:rPr lang="fr-FR" dirty="0"/>
              <a:t>VIVAMUS VEL EROS</a:t>
            </a:r>
            <a:br>
              <a:rPr lang="fr-FR" dirty="0"/>
            </a:br>
            <a:br>
              <a:rPr lang="fr-FR" dirty="0"/>
            </a:br>
            <a:r>
              <a:rPr lang="fr-FR" dirty="0"/>
              <a:t>TINCIDUNT VITAE MAURIS</a:t>
            </a:r>
            <a:br>
              <a:rPr lang="fr-FR" dirty="0"/>
            </a:br>
            <a:br>
              <a:rPr lang="fr-FR" dirty="0"/>
            </a:br>
            <a:r>
              <a:rPr lang="fr-FR" dirty="0"/>
              <a:t>VIVAMUS VEL</a:t>
            </a:r>
            <a:br>
              <a:rPr lang="fr-FR" dirty="0"/>
            </a:br>
            <a:br>
              <a:rPr lang="fr-FR" dirty="0"/>
            </a:br>
            <a:r>
              <a:rPr lang="fr-FR" dirty="0"/>
              <a:t>IN QUIS LIBERO ULTRICIES</a:t>
            </a:r>
            <a:br>
              <a:rPr lang="fr-FR" dirty="0"/>
            </a:br>
            <a:br>
              <a:rPr lang="fr-FR" dirty="0"/>
            </a:br>
            <a:r>
              <a:rPr lang="fr-FR" dirty="0"/>
              <a:t>DONEX LEO ERAT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38F91C4-98F6-4A57-8CF7-1DD4929CE1B7}"/>
              </a:ext>
            </a:extLst>
          </p:cNvPr>
          <p:cNvCxnSpPr/>
          <p:nvPr userDrawn="1"/>
        </p:nvCxnSpPr>
        <p:spPr>
          <a:xfrm>
            <a:off x="1123950" y="1568450"/>
            <a:ext cx="7429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203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avec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748B875C-4713-4AB7-B795-EED8754A3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3029" y="632445"/>
            <a:ext cx="6940138" cy="415305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E05206"/>
                </a:solidFill>
                <a:latin typeface="+mj-lt"/>
              </a:defRPr>
            </a:lvl1pPr>
          </a:lstStyle>
          <a:p>
            <a:r>
              <a:rPr lang="fr-FR" dirty="0"/>
              <a:t>PAGE DE SOMMAIRE</a:t>
            </a:r>
            <a:endParaRPr lang="fr-CH" dirty="0"/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7C056333-E975-44F3-A441-F54DB7E72D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0596" y="1080731"/>
            <a:ext cx="6952571" cy="4585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AVEC IMAGES</a:t>
            </a:r>
          </a:p>
        </p:txBody>
      </p:sp>
      <p:sp>
        <p:nvSpPr>
          <p:cNvPr id="9" name="Espace réservé pour une image  15">
            <a:extLst>
              <a:ext uri="{FF2B5EF4-FFF2-40B4-BE49-F238E27FC236}">
                <a16:creationId xmlns:a16="http://schemas.microsoft.com/office/drawing/2014/main" id="{38DDD0D0-FEC0-4025-84D7-7669E65FC73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01701" y="1876426"/>
            <a:ext cx="3422650" cy="338137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fr-CH" dirty="0"/>
          </a:p>
        </p:txBody>
      </p:sp>
      <p:sp>
        <p:nvSpPr>
          <p:cNvPr id="10" name="Espace réservé pour une image  15">
            <a:extLst>
              <a:ext uri="{FF2B5EF4-FFF2-40B4-BE49-F238E27FC236}">
                <a16:creationId xmlns:a16="http://schemas.microsoft.com/office/drawing/2014/main" id="{B9D9A5EA-6FAC-42B9-811C-647EAB393DA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391025" y="1876425"/>
            <a:ext cx="3409950" cy="33813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fr-CH" dirty="0"/>
          </a:p>
        </p:txBody>
      </p:sp>
      <p:sp>
        <p:nvSpPr>
          <p:cNvPr id="11" name="Espace réservé pour une image  15">
            <a:extLst>
              <a:ext uri="{FF2B5EF4-FFF2-40B4-BE49-F238E27FC236}">
                <a16:creationId xmlns:a16="http://schemas.microsoft.com/office/drawing/2014/main" id="{42BA0309-4C6B-40B5-B0BA-418C8C8EF6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867649" y="1876424"/>
            <a:ext cx="3409950" cy="33813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fr-CH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17132C74-75B3-4026-93A1-C2B73BAAA55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4877" y="5267026"/>
            <a:ext cx="3419474" cy="686099"/>
          </a:xfrm>
          <a:prstGeom prst="rect">
            <a:avLst/>
          </a:prstGeom>
          <a:solidFill>
            <a:srgbClr val="E05206"/>
          </a:solidFill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LOREM IPSUM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CB076191-DFE5-446B-9AD8-48060EA4091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91025" y="5267026"/>
            <a:ext cx="3419474" cy="686099"/>
          </a:xfrm>
          <a:prstGeom prst="rect">
            <a:avLst/>
          </a:prstGeom>
          <a:solidFill>
            <a:srgbClr val="E05206"/>
          </a:solidFill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VIVAMUS VEL EROS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5C5FC8A1-2A64-4D3E-8016-2CEAE9DCF13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858125" y="5267026"/>
            <a:ext cx="3419474" cy="686099"/>
          </a:xfrm>
          <a:prstGeom prst="rect">
            <a:avLst/>
          </a:prstGeom>
          <a:solidFill>
            <a:srgbClr val="E05206"/>
          </a:solidFill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TINCIDUNT VITAE MAURIS</a:t>
            </a:r>
          </a:p>
        </p:txBody>
      </p:sp>
    </p:spTree>
    <p:extLst>
      <p:ext uri="{BB962C8B-B14F-4D97-AF65-F5344CB8AC3E}">
        <p14:creationId xmlns:p14="http://schemas.microsoft.com/office/powerpoint/2010/main" val="3382988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ébut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ersonne, intérieur, habits, Visage humain&#10;&#10;Description générée automatiquement">
            <a:extLst>
              <a:ext uri="{FF2B5EF4-FFF2-40B4-BE49-F238E27FC236}">
                <a16:creationId xmlns:a16="http://schemas.microsoft.com/office/drawing/2014/main" id="{E42DC9D2-6623-25A4-53FC-CA6570519D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 b="20713"/>
          <a:stretch/>
        </p:blipFill>
        <p:spPr>
          <a:xfrm>
            <a:off x="0" y="0"/>
            <a:ext cx="12192000" cy="5174455"/>
          </a:xfrm>
          <a:prstGeom prst="rect">
            <a:avLst/>
          </a:prstGeom>
        </p:spPr>
      </p:pic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469941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début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2DC9D2-6623-25A4-53FC-CA6570519D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9" b="18169"/>
          <a:stretch/>
        </p:blipFill>
        <p:spPr>
          <a:xfrm>
            <a:off x="0" y="0"/>
            <a:ext cx="12192000" cy="5174455"/>
          </a:xfrm>
          <a:prstGeom prst="rect">
            <a:avLst/>
          </a:prstGeom>
        </p:spPr>
      </p:pic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970161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ge début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2DC9D2-6623-25A4-53FC-CA6570519D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29" b="15525"/>
          <a:stretch/>
        </p:blipFill>
        <p:spPr>
          <a:xfrm>
            <a:off x="0" y="0"/>
            <a:ext cx="12192000" cy="5174455"/>
          </a:xfrm>
          <a:prstGeom prst="rect">
            <a:avLst/>
          </a:prstGeom>
        </p:spPr>
      </p:pic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829308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age début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2DC9D2-6623-25A4-53FC-CA6570519D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06" b="21706"/>
          <a:stretch/>
        </p:blipFill>
        <p:spPr>
          <a:xfrm>
            <a:off x="0" y="0"/>
            <a:ext cx="12192000" cy="5174455"/>
          </a:xfrm>
          <a:prstGeom prst="rect">
            <a:avLst/>
          </a:prstGeom>
        </p:spPr>
      </p:pic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701588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ébut de chapitre_AUCHO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A6B155-4505-416A-9CDD-BB4C70A3A7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1736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314500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8">
            <a:extLst>
              <a:ext uri="{FF2B5EF4-FFF2-40B4-BE49-F238E27FC236}">
                <a16:creationId xmlns:a16="http://schemas.microsoft.com/office/drawing/2014/main" id="{5BEA3249-D88D-45AD-B94E-DA398F1DDF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3029" y="632445"/>
            <a:ext cx="6940138" cy="415305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E05206"/>
                </a:solidFill>
                <a:latin typeface="+mj-lt"/>
              </a:defRPr>
            </a:lvl1pPr>
          </a:lstStyle>
          <a:p>
            <a:r>
              <a:rPr lang="fr-FR" dirty="0"/>
              <a:t>PAGE STANDARD AVEC CONTENU</a:t>
            </a:r>
            <a:endParaRPr lang="fr-CH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EB5B4D53-E895-4C91-84F9-B0F0921C23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0596" y="1080731"/>
            <a:ext cx="6952571" cy="4585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SOUS TITRE DE LA PAGE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9C6606E-EF48-4CFF-9DFF-3B8A71AB8FC4}"/>
              </a:ext>
            </a:extLst>
          </p:cNvPr>
          <p:cNvCxnSpPr/>
          <p:nvPr userDrawn="1"/>
        </p:nvCxnSpPr>
        <p:spPr>
          <a:xfrm>
            <a:off x="815975" y="5998471"/>
            <a:ext cx="104298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90DAB08-D9B1-4B02-A0E4-D7FE962FE49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975" y="1800225"/>
            <a:ext cx="10429875" cy="4032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tx1"/>
                </a:solidFill>
                <a:latin typeface="+mn-lt"/>
              </a:defRPr>
            </a:lvl3pPr>
            <a:lvl4pPr>
              <a:defRPr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EB803A4-D97F-98A0-22CC-691E8DF0AF4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56386260"/>
              </p:ext>
            </p:extLst>
          </p:nvPr>
        </p:nvGraphicFramePr>
        <p:xfrm>
          <a:off x="815975" y="6093442"/>
          <a:ext cx="10429876" cy="698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3152">
                  <a:extLst>
                    <a:ext uri="{9D8B030D-6E8A-4147-A177-3AD203B41FA5}">
                      <a16:colId xmlns:a16="http://schemas.microsoft.com/office/drawing/2014/main" val="3207050459"/>
                    </a:ext>
                  </a:extLst>
                </a:gridCol>
                <a:gridCol w="2236488">
                  <a:extLst>
                    <a:ext uri="{9D8B030D-6E8A-4147-A177-3AD203B41FA5}">
                      <a16:colId xmlns:a16="http://schemas.microsoft.com/office/drawing/2014/main" val="280833385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902818448"/>
                    </a:ext>
                  </a:extLst>
                </a:gridCol>
                <a:gridCol w="3727775">
                  <a:extLst>
                    <a:ext uri="{9D8B030D-6E8A-4147-A177-3AD203B41FA5}">
                      <a16:colId xmlns:a16="http://schemas.microsoft.com/office/drawing/2014/main" val="2896729789"/>
                    </a:ext>
                  </a:extLst>
                </a:gridCol>
                <a:gridCol w="3069901">
                  <a:extLst>
                    <a:ext uri="{9D8B030D-6E8A-4147-A177-3AD203B41FA5}">
                      <a16:colId xmlns:a16="http://schemas.microsoft.com/office/drawing/2014/main" val="3264817552"/>
                    </a:ext>
                  </a:extLst>
                </a:gridCol>
              </a:tblGrid>
              <a:tr h="626745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Association valaisanne</a:t>
                      </a:r>
                      <a:endParaRPr lang="fr-CH" sz="105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des entreprises de menuiserie,</a:t>
                      </a:r>
                      <a:b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</a:b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ébénisterie, charpenterie,</a:t>
                      </a:r>
                      <a:b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</a:b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scierie et vitrerie</a:t>
                      </a:r>
                      <a:endParaRPr lang="fr-CH" sz="105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492132"/>
                  </a:ext>
                </a:extLst>
              </a:tr>
            </a:tbl>
          </a:graphicData>
        </a:graphic>
      </p:graphicFrame>
      <p:sp>
        <p:nvSpPr>
          <p:cNvPr id="12" name="Rectangle 5">
            <a:extLst>
              <a:ext uri="{FF2B5EF4-FFF2-40B4-BE49-F238E27FC236}">
                <a16:creationId xmlns:a16="http://schemas.microsoft.com/office/drawing/2014/main" id="{261FF038-6942-4905-FE30-2C2B30CF3F2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032125" y="3687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6425" algn="r"/>
                <a:tab pos="6030913" algn="r"/>
              </a:tabLst>
            </a:pPr>
            <a:r>
              <a:rPr kumimoji="0" lang="fr-CH" altLang="fr-FR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Europa-Light" panose="02000000000000000000" pitchFamily="2" charset="0"/>
                <a:ea typeface="Europa-Light" panose="02000000000000000000" pitchFamily="2" charset="0"/>
                <a:cs typeface="Times New Roman" panose="02020603050405020304" pitchFamily="18" charset="0"/>
              </a:rPr>
              <a:t>	</a:t>
            </a:r>
            <a:endParaRPr kumimoji="0" lang="fr-CH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77A0D32-663A-1D32-30C6-C169D1882770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5988" r="14834"/>
          <a:stretch/>
        </p:blipFill>
        <p:spPr>
          <a:xfrm>
            <a:off x="8451850" y="6031593"/>
            <a:ext cx="952500" cy="727034"/>
          </a:xfrm>
          <a:prstGeom prst="rect">
            <a:avLst/>
          </a:prstGeom>
        </p:spPr>
      </p:pic>
      <p:pic>
        <p:nvPicPr>
          <p:cNvPr id="2" name="Image 1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249669C6-0782-4475-4C9C-CFE341B7B2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75" y="6160322"/>
            <a:ext cx="1416336" cy="49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86408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contenu dou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0199F02B-4C84-4425-8C14-F3E81BB48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975" y="2589656"/>
            <a:ext cx="4488655" cy="3327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0"/>
            <a:endParaRPr lang="fr-FR" dirty="0"/>
          </a:p>
        </p:txBody>
      </p:sp>
      <p:sp>
        <p:nvSpPr>
          <p:cNvPr id="10" name="Titre 8">
            <a:extLst>
              <a:ext uri="{FF2B5EF4-FFF2-40B4-BE49-F238E27FC236}">
                <a16:creationId xmlns:a16="http://schemas.microsoft.com/office/drawing/2014/main" id="{5BEA3249-D88D-45AD-B94E-DA398F1DDF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3029" y="632445"/>
            <a:ext cx="6940138" cy="415305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rgbClr val="E05206"/>
                </a:solidFill>
                <a:latin typeface="+mj-lt"/>
              </a:defRPr>
            </a:lvl1pPr>
          </a:lstStyle>
          <a:p>
            <a:r>
              <a:rPr lang="fr-FR" dirty="0"/>
              <a:t>PAGE AVEC </a:t>
            </a:r>
            <a:endParaRPr lang="fr-CH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EB5B4D53-E895-4C91-84F9-B0F0921C23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0596" y="1080731"/>
            <a:ext cx="6952571" cy="4585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CONTENU DOUBLE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42204EE6-203C-47D9-B401-08880F319D61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254750" y="2563976"/>
            <a:ext cx="4488655" cy="3327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0"/>
            <a:endParaRPr lang="fr-FR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9FA33D31-5BED-4564-A9B1-3ECD0C80B40F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254749" y="2023069"/>
            <a:ext cx="4483501" cy="448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rgbClr val="E05206"/>
                </a:solidFill>
                <a:latin typeface="+mj-lt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5pPr>
          </a:lstStyle>
          <a:p>
            <a:pPr lvl="0"/>
            <a:r>
              <a:rPr lang="fr-FR" dirty="0"/>
              <a:t>RUBRIQUE 2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DDA928B7-7DEC-459E-84E1-364630260AB4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821129" y="1958404"/>
            <a:ext cx="4483501" cy="448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rgbClr val="E05206"/>
                </a:solidFill>
                <a:latin typeface="+mj-lt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5pPr>
          </a:lstStyle>
          <a:p>
            <a:pPr lvl="0"/>
            <a:r>
              <a:rPr lang="fr-FR" dirty="0"/>
              <a:t>RUBRIQUE 1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74B4F037-806F-CCD3-AE84-07EB3BABDAC1}"/>
              </a:ext>
            </a:extLst>
          </p:cNvPr>
          <p:cNvCxnSpPr/>
          <p:nvPr userDrawn="1"/>
        </p:nvCxnSpPr>
        <p:spPr>
          <a:xfrm>
            <a:off x="815975" y="5998471"/>
            <a:ext cx="104298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8888C3F-BF87-0ACF-8B1A-0570D8C8948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42675943"/>
              </p:ext>
            </p:extLst>
          </p:nvPr>
        </p:nvGraphicFramePr>
        <p:xfrm>
          <a:off x="815975" y="6093442"/>
          <a:ext cx="10429876" cy="698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3152">
                  <a:extLst>
                    <a:ext uri="{9D8B030D-6E8A-4147-A177-3AD203B41FA5}">
                      <a16:colId xmlns:a16="http://schemas.microsoft.com/office/drawing/2014/main" val="3207050459"/>
                    </a:ext>
                  </a:extLst>
                </a:gridCol>
                <a:gridCol w="2236488">
                  <a:extLst>
                    <a:ext uri="{9D8B030D-6E8A-4147-A177-3AD203B41FA5}">
                      <a16:colId xmlns:a16="http://schemas.microsoft.com/office/drawing/2014/main" val="280833385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902818448"/>
                    </a:ext>
                  </a:extLst>
                </a:gridCol>
                <a:gridCol w="3727775">
                  <a:extLst>
                    <a:ext uri="{9D8B030D-6E8A-4147-A177-3AD203B41FA5}">
                      <a16:colId xmlns:a16="http://schemas.microsoft.com/office/drawing/2014/main" val="2896729789"/>
                    </a:ext>
                  </a:extLst>
                </a:gridCol>
                <a:gridCol w="3069901">
                  <a:extLst>
                    <a:ext uri="{9D8B030D-6E8A-4147-A177-3AD203B41FA5}">
                      <a16:colId xmlns:a16="http://schemas.microsoft.com/office/drawing/2014/main" val="3264817552"/>
                    </a:ext>
                  </a:extLst>
                </a:gridCol>
              </a:tblGrid>
              <a:tr h="626745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Association valaisanne</a:t>
                      </a:r>
                      <a:endParaRPr lang="fr-CH" sz="105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des entreprises de menuiserie,</a:t>
                      </a:r>
                      <a:b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</a:b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ébénisterie, charpenterie,</a:t>
                      </a:r>
                      <a:b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</a:b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scierie et vitrerie</a:t>
                      </a:r>
                      <a:endParaRPr lang="fr-CH" sz="105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492132"/>
                  </a:ext>
                </a:extLst>
              </a:tr>
            </a:tbl>
          </a:graphicData>
        </a:graphic>
      </p:graphicFrame>
      <p:pic>
        <p:nvPicPr>
          <p:cNvPr id="13" name="Image 17">
            <a:extLst>
              <a:ext uri="{FF2B5EF4-FFF2-40B4-BE49-F238E27FC236}">
                <a16:creationId xmlns:a16="http://schemas.microsoft.com/office/drawing/2014/main" id="{68555460-CAF4-9584-9E89-6D62EC1179D0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5988" r="14834"/>
          <a:stretch/>
        </p:blipFill>
        <p:spPr>
          <a:xfrm>
            <a:off x="8451850" y="6031593"/>
            <a:ext cx="952500" cy="727034"/>
          </a:xfrm>
          <a:prstGeom prst="rect">
            <a:avLst/>
          </a:prstGeom>
        </p:spPr>
      </p:pic>
      <p:pic>
        <p:nvPicPr>
          <p:cNvPr id="6" name="Image 5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CDD64ED4-BA9C-40BA-8E3F-031F3DC13F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75" y="6160322"/>
            <a:ext cx="1416336" cy="49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29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contenu avec u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0199F02B-4C84-4425-8C14-F3E81BB48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6884967" cy="4082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Titre 8">
            <a:extLst>
              <a:ext uri="{FF2B5EF4-FFF2-40B4-BE49-F238E27FC236}">
                <a16:creationId xmlns:a16="http://schemas.microsoft.com/office/drawing/2014/main" id="{5BEA3249-D88D-45AD-B94E-DA398F1DDF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3029" y="632445"/>
            <a:ext cx="6940138" cy="415305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E05206"/>
                </a:solidFill>
                <a:latin typeface="+mj-lt"/>
              </a:defRPr>
            </a:lvl1pPr>
          </a:lstStyle>
          <a:p>
            <a:r>
              <a:rPr lang="fr-FR" dirty="0"/>
              <a:t>PAGE AVEC CONTENU</a:t>
            </a:r>
            <a:endParaRPr lang="fr-CH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EB5B4D53-E895-4C91-84F9-B0F0921C23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0596" y="1080731"/>
            <a:ext cx="6952571" cy="4585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COMPARAISON</a:t>
            </a:r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E1A1B7E0-E20D-4C14-A6E0-70D48A91896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2425" y="0"/>
            <a:ext cx="4219575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fr-CH" dirty="0"/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3B24D1A3-BBC2-6217-55BA-A8E077EA2363}"/>
              </a:ext>
            </a:extLst>
          </p:cNvPr>
          <p:cNvCxnSpPr>
            <a:cxnSpLocks/>
          </p:cNvCxnSpPr>
          <p:nvPr userDrawn="1"/>
        </p:nvCxnSpPr>
        <p:spPr>
          <a:xfrm>
            <a:off x="815975" y="5998471"/>
            <a:ext cx="69071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E7EF66E-BEBB-E931-3E89-1752A9EE350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457015238"/>
              </p:ext>
            </p:extLst>
          </p:nvPr>
        </p:nvGraphicFramePr>
        <p:xfrm>
          <a:off x="815975" y="6093442"/>
          <a:ext cx="6994529" cy="698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0551">
                  <a:extLst>
                    <a:ext uri="{9D8B030D-6E8A-4147-A177-3AD203B41FA5}">
                      <a16:colId xmlns:a16="http://schemas.microsoft.com/office/drawing/2014/main" val="3207050459"/>
                    </a:ext>
                  </a:extLst>
                </a:gridCol>
                <a:gridCol w="1488180">
                  <a:extLst>
                    <a:ext uri="{9D8B030D-6E8A-4147-A177-3AD203B41FA5}">
                      <a16:colId xmlns:a16="http://schemas.microsoft.com/office/drawing/2014/main" val="280833385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902818448"/>
                    </a:ext>
                  </a:extLst>
                </a:gridCol>
                <a:gridCol w="2480497">
                  <a:extLst>
                    <a:ext uri="{9D8B030D-6E8A-4147-A177-3AD203B41FA5}">
                      <a16:colId xmlns:a16="http://schemas.microsoft.com/office/drawing/2014/main" val="2896729789"/>
                    </a:ext>
                  </a:extLst>
                </a:gridCol>
                <a:gridCol w="2042741">
                  <a:extLst>
                    <a:ext uri="{9D8B030D-6E8A-4147-A177-3AD203B41FA5}">
                      <a16:colId xmlns:a16="http://schemas.microsoft.com/office/drawing/2014/main" val="3264817552"/>
                    </a:ext>
                  </a:extLst>
                </a:gridCol>
              </a:tblGrid>
              <a:tr h="626745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Association valaisanne</a:t>
                      </a:r>
                      <a:endParaRPr lang="fr-CH" sz="105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des entreprises de menuiserie,</a:t>
                      </a:r>
                      <a:b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</a:b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ébénisterie, charpenterie,</a:t>
                      </a:r>
                      <a:b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</a:b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scierie et vitrerie</a:t>
                      </a:r>
                      <a:endParaRPr lang="fr-CH" sz="105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492132"/>
                  </a:ext>
                </a:extLst>
              </a:tr>
            </a:tbl>
          </a:graphicData>
        </a:graphic>
      </p:graphicFrame>
      <p:pic>
        <p:nvPicPr>
          <p:cNvPr id="14" name="Image 17">
            <a:extLst>
              <a:ext uri="{FF2B5EF4-FFF2-40B4-BE49-F238E27FC236}">
                <a16:creationId xmlns:a16="http://schemas.microsoft.com/office/drawing/2014/main" id="{AD1793B5-2C3C-8B21-3104-DC16AF3D75CA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5988" r="14834"/>
          <a:stretch/>
        </p:blipFill>
        <p:spPr>
          <a:xfrm>
            <a:off x="5055269" y="6003945"/>
            <a:ext cx="952500" cy="727034"/>
          </a:xfrm>
          <a:prstGeom prst="rect">
            <a:avLst/>
          </a:prstGeom>
        </p:spPr>
      </p:pic>
      <p:pic>
        <p:nvPicPr>
          <p:cNvPr id="6" name="Image 5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C9354147-583B-80F1-CBB4-D322377395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75" y="6160322"/>
            <a:ext cx="1416336" cy="49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107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mixe textes et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0199F02B-4C84-4425-8C14-F3E81BB48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222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Titre 8">
            <a:extLst>
              <a:ext uri="{FF2B5EF4-FFF2-40B4-BE49-F238E27FC236}">
                <a16:creationId xmlns:a16="http://schemas.microsoft.com/office/drawing/2014/main" id="{5BEA3249-D88D-45AD-B94E-DA398F1DDF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3029" y="632445"/>
            <a:ext cx="6940138" cy="415305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rgbClr val="E05206"/>
                </a:solidFill>
                <a:latin typeface="+mj-lt"/>
              </a:defRPr>
            </a:lvl1pPr>
          </a:lstStyle>
          <a:p>
            <a:r>
              <a:rPr lang="fr-FR" dirty="0"/>
              <a:t>PAGE MIXE</a:t>
            </a:r>
            <a:endParaRPr lang="fr-CH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EB5B4D53-E895-4C91-84F9-B0F0921C23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0596" y="1080731"/>
            <a:ext cx="6952571" cy="4585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TEXTES ET IMAGES</a:t>
            </a:r>
          </a:p>
        </p:txBody>
      </p:sp>
      <p:sp>
        <p:nvSpPr>
          <p:cNvPr id="12" name="Espace réservé pour une image  15">
            <a:extLst>
              <a:ext uri="{FF2B5EF4-FFF2-40B4-BE49-F238E27FC236}">
                <a16:creationId xmlns:a16="http://schemas.microsoft.com/office/drawing/2014/main" id="{AAF28A6D-BFC4-4DB5-80F4-3E1B1EFF695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02494" y="3231356"/>
            <a:ext cx="5155406" cy="245983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fr-CH" dirty="0"/>
          </a:p>
        </p:txBody>
      </p:sp>
      <p:sp>
        <p:nvSpPr>
          <p:cNvPr id="13" name="Espace réservé pour une image  15">
            <a:extLst>
              <a:ext uri="{FF2B5EF4-FFF2-40B4-BE49-F238E27FC236}">
                <a16:creationId xmlns:a16="http://schemas.microsoft.com/office/drawing/2014/main" id="{1C0F3C68-7A79-4B3C-A6E7-A8281EDAAF0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17432" y="3226482"/>
            <a:ext cx="5155406" cy="245983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fr-CH" dirty="0"/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30ED2C8-C300-CE5C-CA3A-B7590E1DFCA2}"/>
              </a:ext>
            </a:extLst>
          </p:cNvPr>
          <p:cNvCxnSpPr/>
          <p:nvPr userDrawn="1"/>
        </p:nvCxnSpPr>
        <p:spPr>
          <a:xfrm>
            <a:off x="815975" y="5998471"/>
            <a:ext cx="10429875" cy="0"/>
          </a:xfrm>
          <a:prstGeom prst="line">
            <a:avLst/>
          </a:prstGeom>
          <a:ln>
            <a:solidFill>
              <a:srgbClr val="0039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AE9EE86-02E2-D944-7E9A-88B45F2D6AB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5983863"/>
              </p:ext>
            </p:extLst>
          </p:nvPr>
        </p:nvGraphicFramePr>
        <p:xfrm>
          <a:off x="815975" y="6093442"/>
          <a:ext cx="10429876" cy="698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3152">
                  <a:extLst>
                    <a:ext uri="{9D8B030D-6E8A-4147-A177-3AD203B41FA5}">
                      <a16:colId xmlns:a16="http://schemas.microsoft.com/office/drawing/2014/main" val="3207050459"/>
                    </a:ext>
                  </a:extLst>
                </a:gridCol>
                <a:gridCol w="2236488">
                  <a:extLst>
                    <a:ext uri="{9D8B030D-6E8A-4147-A177-3AD203B41FA5}">
                      <a16:colId xmlns:a16="http://schemas.microsoft.com/office/drawing/2014/main" val="280833385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902818448"/>
                    </a:ext>
                  </a:extLst>
                </a:gridCol>
                <a:gridCol w="3727775">
                  <a:extLst>
                    <a:ext uri="{9D8B030D-6E8A-4147-A177-3AD203B41FA5}">
                      <a16:colId xmlns:a16="http://schemas.microsoft.com/office/drawing/2014/main" val="2896729789"/>
                    </a:ext>
                  </a:extLst>
                </a:gridCol>
                <a:gridCol w="3069901">
                  <a:extLst>
                    <a:ext uri="{9D8B030D-6E8A-4147-A177-3AD203B41FA5}">
                      <a16:colId xmlns:a16="http://schemas.microsoft.com/office/drawing/2014/main" val="3264817552"/>
                    </a:ext>
                  </a:extLst>
                </a:gridCol>
              </a:tblGrid>
              <a:tr h="626745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Association valaisanne</a:t>
                      </a:r>
                      <a:endParaRPr lang="fr-CH" sz="105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des entreprises de menuiserie,</a:t>
                      </a:r>
                      <a:b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</a:b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ébénisterie, charpenterie,</a:t>
                      </a:r>
                      <a:b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</a:b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scierie et vitrerie</a:t>
                      </a:r>
                      <a:endParaRPr lang="fr-CH" sz="105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492132"/>
                  </a:ext>
                </a:extLst>
              </a:tr>
            </a:tbl>
          </a:graphicData>
        </a:graphic>
      </p:graphicFrame>
      <p:pic>
        <p:nvPicPr>
          <p:cNvPr id="14" name="Image 17">
            <a:extLst>
              <a:ext uri="{FF2B5EF4-FFF2-40B4-BE49-F238E27FC236}">
                <a16:creationId xmlns:a16="http://schemas.microsoft.com/office/drawing/2014/main" id="{612120FF-C926-F0AA-1CE2-6B264085C38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5988" r="14834"/>
          <a:stretch/>
        </p:blipFill>
        <p:spPr>
          <a:xfrm>
            <a:off x="8451850" y="6031593"/>
            <a:ext cx="952500" cy="727034"/>
          </a:xfrm>
          <a:prstGeom prst="rect">
            <a:avLst/>
          </a:prstGeom>
        </p:spPr>
      </p:pic>
      <p:pic>
        <p:nvPicPr>
          <p:cNvPr id="6" name="Image 5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4985BD0E-F234-446C-3CE5-090C1AA1D56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75" y="6160322"/>
            <a:ext cx="1416336" cy="49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6933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ébut de chapitre_AUCHO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A6B155-4505-416A-9CDD-BB4C70A3A7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1736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2857789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48A3076-C603-496C-AF6E-6294038B4A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D55094A-3EE0-4BA6-9024-2EA18A7100A6}"/>
              </a:ext>
            </a:extLst>
          </p:cNvPr>
          <p:cNvSpPr txBox="1"/>
          <p:nvPr userDrawn="1"/>
        </p:nvSpPr>
        <p:spPr>
          <a:xfrm>
            <a:off x="819149" y="3560806"/>
            <a:ext cx="3629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>
                <a:solidFill>
                  <a:schemeClr val="bg1"/>
                </a:solidFill>
                <a:effectLst/>
                <a:latin typeface="+mj-lt"/>
                <a:ea typeface="Europa-Light" panose="02000000000000000000" pitchFamily="2" charset="0"/>
                <a:cs typeface="Times New Roman" panose="02020603050405020304" pitchFamily="18" charset="0"/>
              </a:rPr>
              <a:t>AVEMECS</a:t>
            </a:r>
            <a:endParaRPr lang="fr-CH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EDB3BAF-8CC4-406B-B649-98D3B32E1616}"/>
              </a:ext>
            </a:extLst>
          </p:cNvPr>
          <p:cNvSpPr txBox="1"/>
          <p:nvPr userDrawn="1"/>
        </p:nvSpPr>
        <p:spPr>
          <a:xfrm>
            <a:off x="819150" y="4284791"/>
            <a:ext cx="3629025" cy="2080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100"/>
              </a:lnSpc>
              <a:tabLst>
                <a:tab pos="607060" algn="l"/>
                <a:tab pos="6030595" algn="r"/>
              </a:tabLst>
            </a:pPr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ea typeface="Europa-Light" panose="02000000000000000000" pitchFamily="2" charset="0"/>
                <a:cs typeface="Times New Roman" panose="02020603050405020304" pitchFamily="18" charset="0"/>
              </a:rPr>
              <a:t>Bureau des Métiers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ea typeface="Europa-Light" panose="02000000000000000000" pitchFamily="2" charset="0"/>
                <a:cs typeface="Times New Roman" panose="02020603050405020304" pitchFamily="18" charset="0"/>
              </a:rPr>
              <a:t>Rue de la Dixence 20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1950 Sion</a:t>
            </a:r>
          </a:p>
          <a:p>
            <a:endParaRPr lang="fr-CH" sz="2000" u="none" dirty="0">
              <a:solidFill>
                <a:schemeClr val="bg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+41 27 327 51 11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info@avemecs.ch</a:t>
            </a:r>
            <a:b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</a:br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avemecs.ch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867E4C69-C1DC-B874-4A88-AB1BDDF4B55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7748" t="14991" r="16568" b="15191"/>
          <a:stretch/>
        </p:blipFill>
        <p:spPr>
          <a:xfrm>
            <a:off x="8953500" y="431800"/>
            <a:ext cx="2670075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67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48A3076-C603-496C-AF6E-6294038B4A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D55094A-3EE0-4BA6-9024-2EA18A7100A6}"/>
              </a:ext>
            </a:extLst>
          </p:cNvPr>
          <p:cNvSpPr txBox="1"/>
          <p:nvPr userDrawn="1"/>
        </p:nvSpPr>
        <p:spPr>
          <a:xfrm>
            <a:off x="819149" y="3560806"/>
            <a:ext cx="3629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>
                <a:solidFill>
                  <a:schemeClr val="bg1"/>
                </a:solidFill>
                <a:effectLst/>
                <a:latin typeface="+mj-lt"/>
                <a:ea typeface="Europa-Light" panose="02000000000000000000" pitchFamily="2" charset="0"/>
                <a:cs typeface="Times New Roman" panose="02020603050405020304" pitchFamily="18" charset="0"/>
              </a:rPr>
              <a:t>AVEMECS</a:t>
            </a:r>
            <a:endParaRPr lang="fr-CH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EDB3BAF-8CC4-406B-B649-98D3B32E1616}"/>
              </a:ext>
            </a:extLst>
          </p:cNvPr>
          <p:cNvSpPr txBox="1"/>
          <p:nvPr userDrawn="1"/>
        </p:nvSpPr>
        <p:spPr>
          <a:xfrm>
            <a:off x="819150" y="4284791"/>
            <a:ext cx="3629025" cy="2080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100"/>
              </a:lnSpc>
              <a:tabLst>
                <a:tab pos="607060" algn="l"/>
                <a:tab pos="6030595" algn="r"/>
              </a:tabLst>
            </a:pPr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ea typeface="Europa-Light" panose="02000000000000000000" pitchFamily="2" charset="0"/>
                <a:cs typeface="Times New Roman" panose="02020603050405020304" pitchFamily="18" charset="0"/>
              </a:rPr>
              <a:t>Bureau des Métiers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ea typeface="Europa-Light" panose="02000000000000000000" pitchFamily="2" charset="0"/>
                <a:cs typeface="Times New Roman" panose="02020603050405020304" pitchFamily="18" charset="0"/>
              </a:rPr>
              <a:t>Rue de la Dixence 20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1950 Sion</a:t>
            </a:r>
          </a:p>
          <a:p>
            <a:endParaRPr lang="fr-CH" sz="2000" u="none" dirty="0">
              <a:solidFill>
                <a:schemeClr val="bg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+41 27 327 51 11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info@avemecs.ch</a:t>
            </a:r>
            <a:b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</a:br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avemecs.ch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867E4C69-C1DC-B874-4A88-AB1BDDF4B55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7748" t="14991" r="16568" b="15191"/>
          <a:stretch/>
        </p:blipFill>
        <p:spPr>
          <a:xfrm>
            <a:off x="8953500" y="431800"/>
            <a:ext cx="2670075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243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48A3076-C603-496C-AF6E-6294038B4A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0" b="77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D55094A-3EE0-4BA6-9024-2EA18A7100A6}"/>
              </a:ext>
            </a:extLst>
          </p:cNvPr>
          <p:cNvSpPr txBox="1"/>
          <p:nvPr userDrawn="1"/>
        </p:nvSpPr>
        <p:spPr>
          <a:xfrm>
            <a:off x="819149" y="3560806"/>
            <a:ext cx="3629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>
                <a:solidFill>
                  <a:schemeClr val="bg1"/>
                </a:solidFill>
                <a:effectLst/>
                <a:latin typeface="+mj-lt"/>
                <a:ea typeface="Europa-Light" panose="02000000000000000000" pitchFamily="2" charset="0"/>
                <a:cs typeface="Times New Roman" panose="02020603050405020304" pitchFamily="18" charset="0"/>
              </a:rPr>
              <a:t>AVEMECS</a:t>
            </a:r>
            <a:endParaRPr lang="fr-CH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EDB3BAF-8CC4-406B-B649-98D3B32E1616}"/>
              </a:ext>
            </a:extLst>
          </p:cNvPr>
          <p:cNvSpPr txBox="1"/>
          <p:nvPr userDrawn="1"/>
        </p:nvSpPr>
        <p:spPr>
          <a:xfrm>
            <a:off x="819150" y="4284791"/>
            <a:ext cx="3629025" cy="2080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100"/>
              </a:lnSpc>
              <a:tabLst>
                <a:tab pos="607060" algn="l"/>
                <a:tab pos="6030595" algn="r"/>
              </a:tabLst>
            </a:pPr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ea typeface="Europa-Light" panose="02000000000000000000" pitchFamily="2" charset="0"/>
                <a:cs typeface="Times New Roman" panose="02020603050405020304" pitchFamily="18" charset="0"/>
              </a:rPr>
              <a:t>Bureau des Métiers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ea typeface="Europa-Light" panose="02000000000000000000" pitchFamily="2" charset="0"/>
                <a:cs typeface="Times New Roman" panose="02020603050405020304" pitchFamily="18" charset="0"/>
              </a:rPr>
              <a:t>Rue de la Dixence 20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1950 Sion</a:t>
            </a:r>
          </a:p>
          <a:p>
            <a:endParaRPr lang="fr-CH" sz="2000" u="none" dirty="0">
              <a:solidFill>
                <a:schemeClr val="bg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+41 27 327 51 11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info@avemecs.ch</a:t>
            </a:r>
            <a:b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</a:br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avemecs.ch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867E4C69-C1DC-B874-4A88-AB1BDDF4B55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7748" t="14991" r="16568" b="15191"/>
          <a:stretch/>
        </p:blipFill>
        <p:spPr>
          <a:xfrm>
            <a:off x="8953500" y="431800"/>
            <a:ext cx="2670075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057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48A3076-C603-496C-AF6E-6294038B4A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D55094A-3EE0-4BA6-9024-2EA18A7100A6}"/>
              </a:ext>
            </a:extLst>
          </p:cNvPr>
          <p:cNvSpPr txBox="1"/>
          <p:nvPr userDrawn="1"/>
        </p:nvSpPr>
        <p:spPr>
          <a:xfrm>
            <a:off x="819149" y="3560806"/>
            <a:ext cx="3629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>
                <a:solidFill>
                  <a:schemeClr val="bg1"/>
                </a:solidFill>
                <a:effectLst/>
                <a:latin typeface="+mj-lt"/>
                <a:ea typeface="Europa-Light" panose="02000000000000000000" pitchFamily="2" charset="0"/>
                <a:cs typeface="Times New Roman" panose="02020603050405020304" pitchFamily="18" charset="0"/>
              </a:rPr>
              <a:t>AVEMECS</a:t>
            </a:r>
            <a:endParaRPr lang="fr-CH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EDB3BAF-8CC4-406B-B649-98D3B32E1616}"/>
              </a:ext>
            </a:extLst>
          </p:cNvPr>
          <p:cNvSpPr txBox="1"/>
          <p:nvPr userDrawn="1"/>
        </p:nvSpPr>
        <p:spPr>
          <a:xfrm>
            <a:off x="819150" y="4284791"/>
            <a:ext cx="3629025" cy="2080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100"/>
              </a:lnSpc>
              <a:tabLst>
                <a:tab pos="607060" algn="l"/>
                <a:tab pos="6030595" algn="r"/>
              </a:tabLst>
            </a:pPr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ea typeface="Europa-Light" panose="02000000000000000000" pitchFamily="2" charset="0"/>
                <a:cs typeface="Times New Roman" panose="02020603050405020304" pitchFamily="18" charset="0"/>
              </a:rPr>
              <a:t>Bureau des Métiers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ea typeface="Europa-Light" panose="02000000000000000000" pitchFamily="2" charset="0"/>
                <a:cs typeface="Times New Roman" panose="02020603050405020304" pitchFamily="18" charset="0"/>
              </a:rPr>
              <a:t>Rue de la Dixence 20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1950 Sion</a:t>
            </a:r>
          </a:p>
          <a:p>
            <a:endParaRPr lang="fr-CH" sz="2000" u="none" dirty="0">
              <a:solidFill>
                <a:schemeClr val="bg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+41 27 327 51 11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info@avemecs.ch</a:t>
            </a:r>
            <a:b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</a:br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avemecs.ch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867E4C69-C1DC-B874-4A88-AB1BDDF4B55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7748" t="14991" r="16568" b="15191"/>
          <a:stretch/>
        </p:blipFill>
        <p:spPr>
          <a:xfrm>
            <a:off x="8953500" y="431800"/>
            <a:ext cx="2670075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353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ébut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ersonne, intérieur, habits, Visage humain&#10;&#10;Description générée automatiquement">
            <a:extLst>
              <a:ext uri="{FF2B5EF4-FFF2-40B4-BE49-F238E27FC236}">
                <a16:creationId xmlns:a16="http://schemas.microsoft.com/office/drawing/2014/main" id="{E42DC9D2-6623-25A4-53FC-CA6570519D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 b="20713"/>
          <a:stretch/>
        </p:blipFill>
        <p:spPr>
          <a:xfrm>
            <a:off x="0" y="0"/>
            <a:ext cx="12192000" cy="5174455"/>
          </a:xfrm>
          <a:prstGeom prst="rect">
            <a:avLst/>
          </a:prstGeom>
        </p:spPr>
      </p:pic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9427308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début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2DC9D2-6623-25A4-53FC-CA6570519D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9" b="18169"/>
          <a:stretch/>
        </p:blipFill>
        <p:spPr>
          <a:xfrm>
            <a:off x="0" y="0"/>
            <a:ext cx="12192000" cy="5174455"/>
          </a:xfrm>
          <a:prstGeom prst="rect">
            <a:avLst/>
          </a:prstGeom>
        </p:spPr>
      </p:pic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6830091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ge début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2DC9D2-6623-25A4-53FC-CA6570519D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29" b="15525"/>
          <a:stretch/>
        </p:blipFill>
        <p:spPr>
          <a:xfrm>
            <a:off x="0" y="0"/>
            <a:ext cx="12192000" cy="5174455"/>
          </a:xfrm>
          <a:prstGeom prst="rect">
            <a:avLst/>
          </a:prstGeom>
        </p:spPr>
      </p:pic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1269859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age début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2DC9D2-6623-25A4-53FC-CA6570519D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06" b="21706"/>
          <a:stretch/>
        </p:blipFill>
        <p:spPr>
          <a:xfrm>
            <a:off x="0" y="0"/>
            <a:ext cx="12192000" cy="5174455"/>
          </a:xfrm>
          <a:prstGeom prst="rect">
            <a:avLst/>
          </a:prstGeom>
        </p:spPr>
      </p:pic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0047913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ébut de chapitre_AUCHO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A6B155-4505-416A-9CDD-BB4C70A3A7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1736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5858613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habits, personne, Visage humain, intérieur&#10;&#10;Description générée automatiquement">
            <a:extLst>
              <a:ext uri="{FF2B5EF4-FFF2-40B4-BE49-F238E27FC236}">
                <a16:creationId xmlns:a16="http://schemas.microsoft.com/office/drawing/2014/main" id="{A6EDACD6-8D0C-FA97-7619-053142BC51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" r="16738"/>
          <a:stretch/>
        </p:blipFill>
        <p:spPr>
          <a:xfrm>
            <a:off x="3939857" y="0"/>
            <a:ext cx="8252143" cy="68635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A2F1D2-5F84-49BB-958F-08C6E6EDD40F}"/>
              </a:ext>
            </a:extLst>
          </p:cNvPr>
          <p:cNvSpPr/>
          <p:nvPr userDrawn="1"/>
        </p:nvSpPr>
        <p:spPr>
          <a:xfrm>
            <a:off x="23247" y="0"/>
            <a:ext cx="7284580" cy="6863564"/>
          </a:xfrm>
          <a:custGeom>
            <a:avLst/>
            <a:gdLst>
              <a:gd name="connsiteX0" fmla="*/ 0 w 7331075"/>
              <a:gd name="connsiteY0" fmla="*/ 0 h 6858000"/>
              <a:gd name="connsiteX1" fmla="*/ 7331075 w 7331075"/>
              <a:gd name="connsiteY1" fmla="*/ 0 h 6858000"/>
              <a:gd name="connsiteX2" fmla="*/ 7331075 w 7331075"/>
              <a:gd name="connsiteY2" fmla="*/ 6858000 h 6858000"/>
              <a:gd name="connsiteX3" fmla="*/ 0 w 7331075"/>
              <a:gd name="connsiteY3" fmla="*/ 6858000 h 6858000"/>
              <a:gd name="connsiteX4" fmla="*/ 0 w 7331075"/>
              <a:gd name="connsiteY4" fmla="*/ 0 h 6858000"/>
              <a:gd name="connsiteX0" fmla="*/ 0 w 7331075"/>
              <a:gd name="connsiteY0" fmla="*/ 0 h 6904495"/>
              <a:gd name="connsiteX1" fmla="*/ 7331075 w 7331075"/>
              <a:gd name="connsiteY1" fmla="*/ 0 h 6904495"/>
              <a:gd name="connsiteX2" fmla="*/ 4386397 w 7331075"/>
              <a:gd name="connsiteY2" fmla="*/ 6904495 h 6904495"/>
              <a:gd name="connsiteX3" fmla="*/ 0 w 7331075"/>
              <a:gd name="connsiteY3" fmla="*/ 6858000 h 6904495"/>
              <a:gd name="connsiteX4" fmla="*/ 0 w 7331075"/>
              <a:gd name="connsiteY4" fmla="*/ 0 h 6904495"/>
              <a:gd name="connsiteX0" fmla="*/ 0 w 7331075"/>
              <a:gd name="connsiteY0" fmla="*/ 0 h 6873498"/>
              <a:gd name="connsiteX1" fmla="*/ 7331075 w 7331075"/>
              <a:gd name="connsiteY1" fmla="*/ 0 h 6873498"/>
              <a:gd name="connsiteX2" fmla="*/ 5238804 w 7331075"/>
              <a:gd name="connsiteY2" fmla="*/ 6873498 h 6873498"/>
              <a:gd name="connsiteX3" fmla="*/ 0 w 7331075"/>
              <a:gd name="connsiteY3" fmla="*/ 6858000 h 6873498"/>
              <a:gd name="connsiteX4" fmla="*/ 0 w 7331075"/>
              <a:gd name="connsiteY4" fmla="*/ 0 h 6873498"/>
              <a:gd name="connsiteX0" fmla="*/ 0 w 7284580"/>
              <a:gd name="connsiteY0" fmla="*/ 15499 h 6888997"/>
              <a:gd name="connsiteX1" fmla="*/ 7284580 w 7284580"/>
              <a:gd name="connsiteY1" fmla="*/ 0 h 6888997"/>
              <a:gd name="connsiteX2" fmla="*/ 5238804 w 7284580"/>
              <a:gd name="connsiteY2" fmla="*/ 6888997 h 6888997"/>
              <a:gd name="connsiteX3" fmla="*/ 0 w 7284580"/>
              <a:gd name="connsiteY3" fmla="*/ 6873499 h 6888997"/>
              <a:gd name="connsiteX4" fmla="*/ 0 w 7284580"/>
              <a:gd name="connsiteY4" fmla="*/ 15499 h 6888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4580" h="6888997">
                <a:moveTo>
                  <a:pt x="0" y="15499"/>
                </a:moveTo>
                <a:lnTo>
                  <a:pt x="7284580" y="0"/>
                </a:lnTo>
                <a:lnTo>
                  <a:pt x="5238804" y="6888997"/>
                </a:lnTo>
                <a:lnTo>
                  <a:pt x="0" y="6873499"/>
                </a:lnTo>
                <a:lnTo>
                  <a:pt x="0" y="154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Espace réservé du texte 16">
            <a:extLst>
              <a:ext uri="{FF2B5EF4-FFF2-40B4-BE49-F238E27FC236}">
                <a16:creationId xmlns:a16="http://schemas.microsoft.com/office/drawing/2014/main" id="{2B28C6BA-B873-4B4E-A9B7-A18D3CF3FC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744782"/>
            <a:ext cx="5813426" cy="722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PRÉSENTATION</a:t>
            </a:r>
            <a:endParaRPr lang="fr-CH" dirty="0"/>
          </a:p>
        </p:txBody>
      </p:sp>
      <p:sp>
        <p:nvSpPr>
          <p:cNvPr id="4" name="Espace réservé du texte 16">
            <a:extLst>
              <a:ext uri="{FF2B5EF4-FFF2-40B4-BE49-F238E27FC236}">
                <a16:creationId xmlns:a16="http://schemas.microsoft.com/office/drawing/2014/main" id="{94605589-CC0B-4D74-A886-4145F24B7A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824" y="1466850"/>
            <a:ext cx="5813427" cy="857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POWERPOINT</a:t>
            </a:r>
            <a:endParaRPr lang="fr-CH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3CED0A-0CF5-4A61-9E6B-DC92CC5A3C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905" y="4967288"/>
            <a:ext cx="2100534" cy="109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2139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6EDACD6-8D0C-FA97-7619-053142BC51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2" r="9842"/>
          <a:stretch/>
        </p:blipFill>
        <p:spPr>
          <a:xfrm>
            <a:off x="3981449" y="-2"/>
            <a:ext cx="8252143" cy="68635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A2F1D2-5F84-49BB-958F-08C6E6EDD40F}"/>
              </a:ext>
            </a:extLst>
          </p:cNvPr>
          <p:cNvSpPr/>
          <p:nvPr userDrawn="1"/>
        </p:nvSpPr>
        <p:spPr>
          <a:xfrm>
            <a:off x="0" y="-5563"/>
            <a:ext cx="7284580" cy="6863564"/>
          </a:xfrm>
          <a:custGeom>
            <a:avLst/>
            <a:gdLst>
              <a:gd name="connsiteX0" fmla="*/ 0 w 7331075"/>
              <a:gd name="connsiteY0" fmla="*/ 0 h 6858000"/>
              <a:gd name="connsiteX1" fmla="*/ 7331075 w 7331075"/>
              <a:gd name="connsiteY1" fmla="*/ 0 h 6858000"/>
              <a:gd name="connsiteX2" fmla="*/ 7331075 w 7331075"/>
              <a:gd name="connsiteY2" fmla="*/ 6858000 h 6858000"/>
              <a:gd name="connsiteX3" fmla="*/ 0 w 7331075"/>
              <a:gd name="connsiteY3" fmla="*/ 6858000 h 6858000"/>
              <a:gd name="connsiteX4" fmla="*/ 0 w 7331075"/>
              <a:gd name="connsiteY4" fmla="*/ 0 h 6858000"/>
              <a:gd name="connsiteX0" fmla="*/ 0 w 7331075"/>
              <a:gd name="connsiteY0" fmla="*/ 0 h 6904495"/>
              <a:gd name="connsiteX1" fmla="*/ 7331075 w 7331075"/>
              <a:gd name="connsiteY1" fmla="*/ 0 h 6904495"/>
              <a:gd name="connsiteX2" fmla="*/ 4386397 w 7331075"/>
              <a:gd name="connsiteY2" fmla="*/ 6904495 h 6904495"/>
              <a:gd name="connsiteX3" fmla="*/ 0 w 7331075"/>
              <a:gd name="connsiteY3" fmla="*/ 6858000 h 6904495"/>
              <a:gd name="connsiteX4" fmla="*/ 0 w 7331075"/>
              <a:gd name="connsiteY4" fmla="*/ 0 h 6904495"/>
              <a:gd name="connsiteX0" fmla="*/ 0 w 7331075"/>
              <a:gd name="connsiteY0" fmla="*/ 0 h 6873498"/>
              <a:gd name="connsiteX1" fmla="*/ 7331075 w 7331075"/>
              <a:gd name="connsiteY1" fmla="*/ 0 h 6873498"/>
              <a:gd name="connsiteX2" fmla="*/ 5238804 w 7331075"/>
              <a:gd name="connsiteY2" fmla="*/ 6873498 h 6873498"/>
              <a:gd name="connsiteX3" fmla="*/ 0 w 7331075"/>
              <a:gd name="connsiteY3" fmla="*/ 6858000 h 6873498"/>
              <a:gd name="connsiteX4" fmla="*/ 0 w 7331075"/>
              <a:gd name="connsiteY4" fmla="*/ 0 h 6873498"/>
              <a:gd name="connsiteX0" fmla="*/ 0 w 7284580"/>
              <a:gd name="connsiteY0" fmla="*/ 15499 h 6888997"/>
              <a:gd name="connsiteX1" fmla="*/ 7284580 w 7284580"/>
              <a:gd name="connsiteY1" fmla="*/ 0 h 6888997"/>
              <a:gd name="connsiteX2" fmla="*/ 5238804 w 7284580"/>
              <a:gd name="connsiteY2" fmla="*/ 6888997 h 6888997"/>
              <a:gd name="connsiteX3" fmla="*/ 0 w 7284580"/>
              <a:gd name="connsiteY3" fmla="*/ 6873499 h 6888997"/>
              <a:gd name="connsiteX4" fmla="*/ 0 w 7284580"/>
              <a:gd name="connsiteY4" fmla="*/ 15499 h 6888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4580" h="6888997">
                <a:moveTo>
                  <a:pt x="0" y="15499"/>
                </a:moveTo>
                <a:lnTo>
                  <a:pt x="7284580" y="0"/>
                </a:lnTo>
                <a:lnTo>
                  <a:pt x="5238804" y="6888997"/>
                </a:lnTo>
                <a:lnTo>
                  <a:pt x="0" y="6873499"/>
                </a:lnTo>
                <a:lnTo>
                  <a:pt x="0" y="154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Espace réservé du texte 16">
            <a:extLst>
              <a:ext uri="{FF2B5EF4-FFF2-40B4-BE49-F238E27FC236}">
                <a16:creationId xmlns:a16="http://schemas.microsoft.com/office/drawing/2014/main" id="{2B28C6BA-B873-4B4E-A9B7-A18D3CF3FC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744782"/>
            <a:ext cx="5813426" cy="722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PRÉSENTATION</a:t>
            </a:r>
            <a:endParaRPr lang="fr-CH" dirty="0"/>
          </a:p>
        </p:txBody>
      </p:sp>
      <p:sp>
        <p:nvSpPr>
          <p:cNvPr id="4" name="Espace réservé du texte 16">
            <a:extLst>
              <a:ext uri="{FF2B5EF4-FFF2-40B4-BE49-F238E27FC236}">
                <a16:creationId xmlns:a16="http://schemas.microsoft.com/office/drawing/2014/main" id="{94605589-CC0B-4D74-A886-4145F24B7A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824" y="1466850"/>
            <a:ext cx="5813427" cy="857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POWERPOINT</a:t>
            </a:r>
            <a:endParaRPr lang="fr-CH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3CED0A-0CF5-4A61-9E6B-DC92CC5A3C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905" y="4967288"/>
            <a:ext cx="2100534" cy="109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9787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6EDACD6-8D0C-FA97-7619-053142BC51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3" r="9923"/>
          <a:stretch/>
        </p:blipFill>
        <p:spPr>
          <a:xfrm>
            <a:off x="3981449" y="-2"/>
            <a:ext cx="8252143" cy="68580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A2F1D2-5F84-49BB-958F-08C6E6EDD40F}"/>
              </a:ext>
            </a:extLst>
          </p:cNvPr>
          <p:cNvSpPr/>
          <p:nvPr userDrawn="1"/>
        </p:nvSpPr>
        <p:spPr>
          <a:xfrm>
            <a:off x="0" y="-5563"/>
            <a:ext cx="7284580" cy="6863563"/>
          </a:xfrm>
          <a:custGeom>
            <a:avLst/>
            <a:gdLst>
              <a:gd name="connsiteX0" fmla="*/ 0 w 7331075"/>
              <a:gd name="connsiteY0" fmla="*/ 0 h 6858000"/>
              <a:gd name="connsiteX1" fmla="*/ 7331075 w 7331075"/>
              <a:gd name="connsiteY1" fmla="*/ 0 h 6858000"/>
              <a:gd name="connsiteX2" fmla="*/ 7331075 w 7331075"/>
              <a:gd name="connsiteY2" fmla="*/ 6858000 h 6858000"/>
              <a:gd name="connsiteX3" fmla="*/ 0 w 7331075"/>
              <a:gd name="connsiteY3" fmla="*/ 6858000 h 6858000"/>
              <a:gd name="connsiteX4" fmla="*/ 0 w 7331075"/>
              <a:gd name="connsiteY4" fmla="*/ 0 h 6858000"/>
              <a:gd name="connsiteX0" fmla="*/ 0 w 7331075"/>
              <a:gd name="connsiteY0" fmla="*/ 0 h 6904495"/>
              <a:gd name="connsiteX1" fmla="*/ 7331075 w 7331075"/>
              <a:gd name="connsiteY1" fmla="*/ 0 h 6904495"/>
              <a:gd name="connsiteX2" fmla="*/ 4386397 w 7331075"/>
              <a:gd name="connsiteY2" fmla="*/ 6904495 h 6904495"/>
              <a:gd name="connsiteX3" fmla="*/ 0 w 7331075"/>
              <a:gd name="connsiteY3" fmla="*/ 6858000 h 6904495"/>
              <a:gd name="connsiteX4" fmla="*/ 0 w 7331075"/>
              <a:gd name="connsiteY4" fmla="*/ 0 h 6904495"/>
              <a:gd name="connsiteX0" fmla="*/ 0 w 7331075"/>
              <a:gd name="connsiteY0" fmla="*/ 0 h 6873498"/>
              <a:gd name="connsiteX1" fmla="*/ 7331075 w 7331075"/>
              <a:gd name="connsiteY1" fmla="*/ 0 h 6873498"/>
              <a:gd name="connsiteX2" fmla="*/ 5238804 w 7331075"/>
              <a:gd name="connsiteY2" fmla="*/ 6873498 h 6873498"/>
              <a:gd name="connsiteX3" fmla="*/ 0 w 7331075"/>
              <a:gd name="connsiteY3" fmla="*/ 6858000 h 6873498"/>
              <a:gd name="connsiteX4" fmla="*/ 0 w 7331075"/>
              <a:gd name="connsiteY4" fmla="*/ 0 h 6873498"/>
              <a:gd name="connsiteX0" fmla="*/ 0 w 7284580"/>
              <a:gd name="connsiteY0" fmla="*/ 15499 h 6888997"/>
              <a:gd name="connsiteX1" fmla="*/ 7284580 w 7284580"/>
              <a:gd name="connsiteY1" fmla="*/ 0 h 6888997"/>
              <a:gd name="connsiteX2" fmla="*/ 5238804 w 7284580"/>
              <a:gd name="connsiteY2" fmla="*/ 6888997 h 6888997"/>
              <a:gd name="connsiteX3" fmla="*/ 0 w 7284580"/>
              <a:gd name="connsiteY3" fmla="*/ 6873499 h 6888997"/>
              <a:gd name="connsiteX4" fmla="*/ 0 w 7284580"/>
              <a:gd name="connsiteY4" fmla="*/ 15499 h 6888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4580" h="6888997">
                <a:moveTo>
                  <a:pt x="0" y="15499"/>
                </a:moveTo>
                <a:lnTo>
                  <a:pt x="7284580" y="0"/>
                </a:lnTo>
                <a:lnTo>
                  <a:pt x="5238804" y="6888997"/>
                </a:lnTo>
                <a:lnTo>
                  <a:pt x="0" y="6873499"/>
                </a:lnTo>
                <a:lnTo>
                  <a:pt x="0" y="154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Espace réservé du texte 16">
            <a:extLst>
              <a:ext uri="{FF2B5EF4-FFF2-40B4-BE49-F238E27FC236}">
                <a16:creationId xmlns:a16="http://schemas.microsoft.com/office/drawing/2014/main" id="{2B28C6BA-B873-4B4E-A9B7-A18D3CF3FC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744782"/>
            <a:ext cx="5813426" cy="722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PRÉSENTATION</a:t>
            </a:r>
            <a:endParaRPr lang="fr-CH" dirty="0"/>
          </a:p>
        </p:txBody>
      </p:sp>
      <p:sp>
        <p:nvSpPr>
          <p:cNvPr id="4" name="Espace réservé du texte 16">
            <a:extLst>
              <a:ext uri="{FF2B5EF4-FFF2-40B4-BE49-F238E27FC236}">
                <a16:creationId xmlns:a16="http://schemas.microsoft.com/office/drawing/2014/main" id="{94605589-CC0B-4D74-A886-4145F24B7A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824" y="1466850"/>
            <a:ext cx="5813427" cy="857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POWERPOINT</a:t>
            </a:r>
            <a:endParaRPr lang="fr-CH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3CED0A-0CF5-4A61-9E6B-DC92CC5A3C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905" y="4967288"/>
            <a:ext cx="2100534" cy="109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7210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uverture_A CHO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A2F1D2-5F84-49BB-958F-08C6E6EDD40F}"/>
              </a:ext>
            </a:extLst>
          </p:cNvPr>
          <p:cNvSpPr/>
          <p:nvPr userDrawn="1"/>
        </p:nvSpPr>
        <p:spPr>
          <a:xfrm>
            <a:off x="0" y="-5563"/>
            <a:ext cx="7284580" cy="6863563"/>
          </a:xfrm>
          <a:custGeom>
            <a:avLst/>
            <a:gdLst>
              <a:gd name="connsiteX0" fmla="*/ 0 w 7331075"/>
              <a:gd name="connsiteY0" fmla="*/ 0 h 6858000"/>
              <a:gd name="connsiteX1" fmla="*/ 7331075 w 7331075"/>
              <a:gd name="connsiteY1" fmla="*/ 0 h 6858000"/>
              <a:gd name="connsiteX2" fmla="*/ 7331075 w 7331075"/>
              <a:gd name="connsiteY2" fmla="*/ 6858000 h 6858000"/>
              <a:gd name="connsiteX3" fmla="*/ 0 w 7331075"/>
              <a:gd name="connsiteY3" fmla="*/ 6858000 h 6858000"/>
              <a:gd name="connsiteX4" fmla="*/ 0 w 7331075"/>
              <a:gd name="connsiteY4" fmla="*/ 0 h 6858000"/>
              <a:gd name="connsiteX0" fmla="*/ 0 w 7331075"/>
              <a:gd name="connsiteY0" fmla="*/ 0 h 6904495"/>
              <a:gd name="connsiteX1" fmla="*/ 7331075 w 7331075"/>
              <a:gd name="connsiteY1" fmla="*/ 0 h 6904495"/>
              <a:gd name="connsiteX2" fmla="*/ 4386397 w 7331075"/>
              <a:gd name="connsiteY2" fmla="*/ 6904495 h 6904495"/>
              <a:gd name="connsiteX3" fmla="*/ 0 w 7331075"/>
              <a:gd name="connsiteY3" fmla="*/ 6858000 h 6904495"/>
              <a:gd name="connsiteX4" fmla="*/ 0 w 7331075"/>
              <a:gd name="connsiteY4" fmla="*/ 0 h 6904495"/>
              <a:gd name="connsiteX0" fmla="*/ 0 w 7331075"/>
              <a:gd name="connsiteY0" fmla="*/ 0 h 6873498"/>
              <a:gd name="connsiteX1" fmla="*/ 7331075 w 7331075"/>
              <a:gd name="connsiteY1" fmla="*/ 0 h 6873498"/>
              <a:gd name="connsiteX2" fmla="*/ 5238804 w 7331075"/>
              <a:gd name="connsiteY2" fmla="*/ 6873498 h 6873498"/>
              <a:gd name="connsiteX3" fmla="*/ 0 w 7331075"/>
              <a:gd name="connsiteY3" fmla="*/ 6858000 h 6873498"/>
              <a:gd name="connsiteX4" fmla="*/ 0 w 7331075"/>
              <a:gd name="connsiteY4" fmla="*/ 0 h 6873498"/>
              <a:gd name="connsiteX0" fmla="*/ 0 w 7284580"/>
              <a:gd name="connsiteY0" fmla="*/ 15499 h 6888997"/>
              <a:gd name="connsiteX1" fmla="*/ 7284580 w 7284580"/>
              <a:gd name="connsiteY1" fmla="*/ 0 h 6888997"/>
              <a:gd name="connsiteX2" fmla="*/ 5238804 w 7284580"/>
              <a:gd name="connsiteY2" fmla="*/ 6888997 h 6888997"/>
              <a:gd name="connsiteX3" fmla="*/ 0 w 7284580"/>
              <a:gd name="connsiteY3" fmla="*/ 6873499 h 6888997"/>
              <a:gd name="connsiteX4" fmla="*/ 0 w 7284580"/>
              <a:gd name="connsiteY4" fmla="*/ 15499 h 6888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4580" h="6888997">
                <a:moveTo>
                  <a:pt x="0" y="15499"/>
                </a:moveTo>
                <a:lnTo>
                  <a:pt x="7284580" y="0"/>
                </a:lnTo>
                <a:lnTo>
                  <a:pt x="5238804" y="6888997"/>
                </a:lnTo>
                <a:lnTo>
                  <a:pt x="0" y="6873499"/>
                </a:lnTo>
                <a:lnTo>
                  <a:pt x="0" y="15499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Espace réservé du texte 16">
            <a:extLst>
              <a:ext uri="{FF2B5EF4-FFF2-40B4-BE49-F238E27FC236}">
                <a16:creationId xmlns:a16="http://schemas.microsoft.com/office/drawing/2014/main" id="{2B28C6BA-B873-4B4E-A9B7-A18D3CF3FC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744782"/>
            <a:ext cx="5813426" cy="722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PRÉSENTATION</a:t>
            </a:r>
            <a:endParaRPr lang="fr-CH" dirty="0"/>
          </a:p>
        </p:txBody>
      </p:sp>
      <p:sp>
        <p:nvSpPr>
          <p:cNvPr id="4" name="Espace réservé du texte 16">
            <a:extLst>
              <a:ext uri="{FF2B5EF4-FFF2-40B4-BE49-F238E27FC236}">
                <a16:creationId xmlns:a16="http://schemas.microsoft.com/office/drawing/2014/main" id="{94605589-CC0B-4D74-A886-4145F24B7A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824" y="1466850"/>
            <a:ext cx="5813427" cy="857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POWERPOINT</a:t>
            </a:r>
            <a:endParaRPr lang="fr-CH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3CED0A-0CF5-4A61-9E6B-DC92CC5A3C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905" y="4967288"/>
            <a:ext cx="2100534" cy="1090612"/>
          </a:xfrm>
          <a:prstGeom prst="rect">
            <a:avLst/>
          </a:prstGeom>
        </p:spPr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385FF417-B5FA-0A38-C163-FE81843C501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13685" y="8022"/>
            <a:ext cx="6978315" cy="6866020"/>
          </a:xfrm>
          <a:custGeom>
            <a:avLst/>
            <a:gdLst>
              <a:gd name="connsiteX0" fmla="*/ 0 w 7122694"/>
              <a:gd name="connsiteY0" fmla="*/ 0 h 6857999"/>
              <a:gd name="connsiteX1" fmla="*/ 7122694 w 7122694"/>
              <a:gd name="connsiteY1" fmla="*/ 0 h 6857999"/>
              <a:gd name="connsiteX2" fmla="*/ 7122694 w 7122694"/>
              <a:gd name="connsiteY2" fmla="*/ 6857999 h 6857999"/>
              <a:gd name="connsiteX3" fmla="*/ 0 w 7122694"/>
              <a:gd name="connsiteY3" fmla="*/ 6857999 h 6857999"/>
              <a:gd name="connsiteX4" fmla="*/ 0 w 7122694"/>
              <a:gd name="connsiteY4" fmla="*/ 0 h 6857999"/>
              <a:gd name="connsiteX0" fmla="*/ 2213811 w 7122694"/>
              <a:gd name="connsiteY0" fmla="*/ 16042 h 6857999"/>
              <a:gd name="connsiteX1" fmla="*/ 7122694 w 7122694"/>
              <a:gd name="connsiteY1" fmla="*/ 0 h 6857999"/>
              <a:gd name="connsiteX2" fmla="*/ 7122694 w 7122694"/>
              <a:gd name="connsiteY2" fmla="*/ 6857999 h 6857999"/>
              <a:gd name="connsiteX3" fmla="*/ 0 w 7122694"/>
              <a:gd name="connsiteY3" fmla="*/ 6857999 h 6857999"/>
              <a:gd name="connsiteX4" fmla="*/ 2213811 w 7122694"/>
              <a:gd name="connsiteY4" fmla="*/ 16042 h 6857999"/>
              <a:gd name="connsiteX0" fmla="*/ 2069432 w 6978315"/>
              <a:gd name="connsiteY0" fmla="*/ 16042 h 6874041"/>
              <a:gd name="connsiteX1" fmla="*/ 6978315 w 6978315"/>
              <a:gd name="connsiteY1" fmla="*/ 0 h 6874041"/>
              <a:gd name="connsiteX2" fmla="*/ 6978315 w 6978315"/>
              <a:gd name="connsiteY2" fmla="*/ 6857999 h 6874041"/>
              <a:gd name="connsiteX3" fmla="*/ 0 w 6978315"/>
              <a:gd name="connsiteY3" fmla="*/ 6874041 h 6874041"/>
              <a:gd name="connsiteX4" fmla="*/ 2069432 w 6978315"/>
              <a:gd name="connsiteY4" fmla="*/ 16042 h 6874041"/>
              <a:gd name="connsiteX0" fmla="*/ 2077453 w 6978315"/>
              <a:gd name="connsiteY0" fmla="*/ 8021 h 6874041"/>
              <a:gd name="connsiteX1" fmla="*/ 6978315 w 6978315"/>
              <a:gd name="connsiteY1" fmla="*/ 0 h 6874041"/>
              <a:gd name="connsiteX2" fmla="*/ 6978315 w 6978315"/>
              <a:gd name="connsiteY2" fmla="*/ 6857999 h 6874041"/>
              <a:gd name="connsiteX3" fmla="*/ 0 w 6978315"/>
              <a:gd name="connsiteY3" fmla="*/ 6874041 h 6874041"/>
              <a:gd name="connsiteX4" fmla="*/ 2077453 w 6978315"/>
              <a:gd name="connsiteY4" fmla="*/ 8021 h 6874041"/>
              <a:gd name="connsiteX0" fmla="*/ 2077453 w 6978315"/>
              <a:gd name="connsiteY0" fmla="*/ 8021 h 6874041"/>
              <a:gd name="connsiteX1" fmla="*/ 6978315 w 6978315"/>
              <a:gd name="connsiteY1" fmla="*/ 0 h 6874041"/>
              <a:gd name="connsiteX2" fmla="*/ 6978315 w 6978315"/>
              <a:gd name="connsiteY2" fmla="*/ 6857999 h 6874041"/>
              <a:gd name="connsiteX3" fmla="*/ 0 w 6978315"/>
              <a:gd name="connsiteY3" fmla="*/ 6874041 h 6874041"/>
              <a:gd name="connsiteX4" fmla="*/ 2077453 w 6978315"/>
              <a:gd name="connsiteY4" fmla="*/ 8021 h 6874041"/>
              <a:gd name="connsiteX0" fmla="*/ 2077453 w 6978315"/>
              <a:gd name="connsiteY0" fmla="*/ 0 h 6866020"/>
              <a:gd name="connsiteX1" fmla="*/ 6978315 w 6978315"/>
              <a:gd name="connsiteY1" fmla="*/ 0 h 6866020"/>
              <a:gd name="connsiteX2" fmla="*/ 6978315 w 6978315"/>
              <a:gd name="connsiteY2" fmla="*/ 6849978 h 6866020"/>
              <a:gd name="connsiteX3" fmla="*/ 0 w 6978315"/>
              <a:gd name="connsiteY3" fmla="*/ 6866020 h 6866020"/>
              <a:gd name="connsiteX4" fmla="*/ 2077453 w 6978315"/>
              <a:gd name="connsiteY4" fmla="*/ 0 h 686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15" h="6866020">
                <a:moveTo>
                  <a:pt x="2077453" y="0"/>
                </a:moveTo>
                <a:lnTo>
                  <a:pt x="6978315" y="0"/>
                </a:lnTo>
                <a:lnTo>
                  <a:pt x="6978315" y="6849978"/>
                </a:lnTo>
                <a:lnTo>
                  <a:pt x="0" y="6866020"/>
                </a:lnTo>
                <a:lnTo>
                  <a:pt x="2077453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CH" dirty="0"/>
              <a:t>IMAGE A CHOIX</a:t>
            </a:r>
          </a:p>
        </p:txBody>
      </p:sp>
    </p:spTree>
    <p:extLst>
      <p:ext uri="{BB962C8B-B14F-4D97-AF65-F5344CB8AC3E}">
        <p14:creationId xmlns:p14="http://schemas.microsoft.com/office/powerpoint/2010/main" val="39160941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ébut de chapitre_AUCHO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A6B155-4505-416A-9CDD-BB4C70A3A7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1736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170656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0636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70" r:id="rId3"/>
    <p:sldLayoutId id="2147483674" r:id="rId4"/>
    <p:sldLayoutId id="2147483675" r:id="rId5"/>
    <p:sldLayoutId id="214748370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66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4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883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8" r:id="rId2"/>
    <p:sldLayoutId id="2147483669" r:id="rId3"/>
    <p:sldLayoutId id="2147483671" r:id="rId4"/>
    <p:sldLayoutId id="214748366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4595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76" r:id="rId5"/>
    <p:sldLayoutId id="214748367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lano Grotesque Light" panose="00000400000000000000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lano Grotesque Light" panose="000004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lano Grotesque Light" panose="000004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lano Grotesque Light" panose="000004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lano Grotesque Light" panose="000004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903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4344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136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5001/information-icon-by-anonymous-25001" TargetMode="External"/><Relationship Id="rId7" Type="http://schemas.openxmlformats.org/officeDocument/2006/relationships/hyperlink" Target="https://gijn.org/resource/project-management-guide-team-dynamics-collaboration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hyperlink" Target="https://pxhere.com/fr/photo/561271" TargetMode="Externa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search/organization" TargetMode="External"/><Relationship Id="rId7" Type="http://schemas.openxmlformats.org/officeDocument/2006/relationships/hyperlink" Target="https://www.rawpixel.com/image/387354/woman-checking-calendar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hyperlink" Target="https://owl.excelsior.edu/online-writing-and-presentations/discussion-boards/" TargetMode="Externa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inte-bois.ch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vemecs.ch/fr/documentation/demande-d-indemnites-enseignant-epasc-1928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758824" y="648529"/>
            <a:ext cx="5813426" cy="722068"/>
          </a:xfrm>
        </p:spPr>
        <p:txBody>
          <a:bodyPr/>
          <a:lstStyle/>
          <a:p>
            <a:r>
              <a:rPr lang="fr-CH" sz="4000" dirty="0"/>
              <a:t>HARMONISATION </a:t>
            </a:r>
          </a:p>
          <a:p>
            <a:r>
              <a:rPr lang="fr-CH" sz="4000" dirty="0"/>
              <a:t>DES PRESENTATIONS METIERS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822960" y="2504970"/>
            <a:ext cx="5813427" cy="1559954"/>
          </a:xfrm>
        </p:spPr>
        <p:txBody>
          <a:bodyPr/>
          <a:lstStyle/>
          <a:p>
            <a:r>
              <a:rPr lang="fr-CH" sz="2000" dirty="0"/>
              <a:t>Séance du 12.10.26 au Bureau des Métiers</a:t>
            </a:r>
            <a:endParaRPr lang="fr-CH" sz="4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B5A4AB-C40D-239B-FA24-3B14E506BAAA}"/>
              </a:ext>
            </a:extLst>
          </p:cNvPr>
          <p:cNvSpPr/>
          <p:nvPr/>
        </p:nvSpPr>
        <p:spPr>
          <a:xfrm>
            <a:off x="822960" y="4846320"/>
            <a:ext cx="2651760" cy="136315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2960" y="4628446"/>
            <a:ext cx="3464701" cy="179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2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F12BC-4D37-EB9B-9167-A98D13CCA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Le bois, un matériau d'avenir">
            <a:extLst>
              <a:ext uri="{FF2B5EF4-FFF2-40B4-BE49-F238E27FC236}">
                <a16:creationId xmlns:a16="http://schemas.microsoft.com/office/drawing/2014/main" id="{EDF6002E-7845-A30A-ABCC-3B338C75D681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4" b="18174"/>
          <a:stretch>
            <a:fillRect/>
          </a:stretch>
        </p:blipFill>
        <p:spPr bwMode="auto">
          <a:xfrm>
            <a:off x="0" y="1"/>
            <a:ext cx="12192000" cy="505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5E0EBBCF-504B-F582-900A-49D4708961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6823" y="5630545"/>
            <a:ext cx="11154616" cy="388693"/>
          </a:xfrm>
        </p:spPr>
        <p:txBody>
          <a:bodyPr/>
          <a:lstStyle/>
          <a:p>
            <a:r>
              <a:rPr lang="fr-CH" dirty="0"/>
              <a:t>1. SALUTATIONS ET OUVERTURE DE LA SEANCE</a:t>
            </a:r>
          </a:p>
        </p:txBody>
      </p:sp>
    </p:spTree>
    <p:extLst>
      <p:ext uri="{BB962C8B-B14F-4D97-AF65-F5344CB8AC3E}">
        <p14:creationId xmlns:p14="http://schemas.microsoft.com/office/powerpoint/2010/main" val="48419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E25B7-0067-00CD-E92F-333330312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585CCB-C119-C358-8915-9DE45E50B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29" y="632445"/>
            <a:ext cx="9075866" cy="415305"/>
          </a:xfrm>
        </p:spPr>
        <p:txBody>
          <a:bodyPr/>
          <a:lstStyle/>
          <a:p>
            <a:r>
              <a:rPr lang="fr-CH" dirty="0"/>
              <a:t>1. SALUTATIONS ET OUVERTURE DE LA SEANCE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22CFF90-296B-ABDA-0F2C-C7DE4706B5B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CH" dirty="0"/>
              <a:t>HARMONISATION DES PRESENTATIONS METIERS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296F9E-B005-4FE8-1815-FB0B70D0D9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fr-CH" dirty="0"/>
              <a:t>SALUTATIONS ET REMERCIEMENTS AUX AMBASSADEURS</a:t>
            </a:r>
          </a:p>
          <a:p>
            <a:r>
              <a:rPr lang="fr-CH" dirty="0"/>
              <a:t>INDEMNITES DE LA SEANCE </a:t>
            </a:r>
            <a:r>
              <a:rPr lang="fr-CH" dirty="0">
                <a:sym typeface="Wingdings" panose="05000000000000000000" pitchFamily="2" charset="2"/>
              </a:rPr>
              <a:t> SIGNATURE ET CONTRÔLE FEUILLE DE PRESENCES</a:t>
            </a:r>
            <a:endParaRPr lang="fr-CH" dirty="0"/>
          </a:p>
          <a:p>
            <a:r>
              <a:rPr lang="fr-CH" dirty="0"/>
              <a:t>ORDRE DU JOUR</a:t>
            </a:r>
          </a:p>
          <a:p>
            <a:endParaRPr lang="fr-CH" dirty="0"/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41930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F8C202-E730-9009-1873-3C3BA36BB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ORDRE DU JOUR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EE7728F-09B8-DEC1-A9DC-DD3E92CC1BF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CH" dirty="0"/>
              <a:t>HARMONISATION DES PRESENTATIONS METIERS 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0D39FCD-E942-8331-6E88-D3ABE1E12EB7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364" r="11364"/>
          <a:stretch>
            <a:fillRect/>
          </a:stretch>
        </p:blipFill>
        <p:spPr/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02A7F1D7-F9C3-E8D1-8EE4-81C5FAEF1661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2183" r="12183"/>
          <a:stretch>
            <a:fillRect/>
          </a:stretch>
        </p:blipFill>
        <p:spPr>
          <a:xfrm>
            <a:off x="904877" y="1885651"/>
            <a:ext cx="3409950" cy="3381375"/>
          </a:xfr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B93FD25-F784-9347-0180-E7AF435525A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CH" dirty="0"/>
              <a:t>BUTS DE LA SEANCE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FA54E68-47BC-E102-6B60-A6EF228D7F9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CH" dirty="0"/>
              <a:t>INFORMATIONS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7006423-90CF-05C8-F508-B3C4B31F28E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fr-CH" dirty="0"/>
              <a:t>OBJECTIFS FUTURS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97960FF5-6015-6528-0D7F-F2D552E501A8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23430" r="23430"/>
          <a:stretch>
            <a:fillRect/>
          </a:stretch>
        </p:blipFill>
        <p:spPr>
          <a:xfrm>
            <a:off x="7854950" y="1876425"/>
            <a:ext cx="3422650" cy="3381375"/>
          </a:xfrm>
        </p:spPr>
      </p:pic>
    </p:spTree>
    <p:extLst>
      <p:ext uri="{BB962C8B-B14F-4D97-AF65-F5344CB8AC3E}">
        <p14:creationId xmlns:p14="http://schemas.microsoft.com/office/powerpoint/2010/main" val="1223779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FA0F1-1A22-3B81-4C2D-D53AC5D8C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739150-7DAF-FEF2-E775-90EE7DB8C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ORDRE DU JOUR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C07AEB-2A48-2F2E-5967-864B7DFFA8E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CH" dirty="0"/>
              <a:t>HARMONISATION DES PRESENTATIONS METIERS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A406BDB7-24F3-82C5-BB63-D25367FBBE52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789" r="11789"/>
          <a:stretch>
            <a:fillRect/>
          </a:stretch>
        </p:blipFill>
        <p:spPr/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047D69EC-2E51-995D-25E5-D346F9216259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6385" r="16385"/>
          <a:stretch>
            <a:fillRect/>
          </a:stretch>
        </p:blipFill>
        <p:spPr/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3C3EC5C4-ABC1-3771-39A7-D0030619C082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16406" r="16406"/>
          <a:stretch>
            <a:fillRect/>
          </a:stretch>
        </p:blipFill>
        <p:spPr/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3E18F406-B52F-FA07-849F-2AFFB26B3C7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CH" dirty="0"/>
              <a:t>ECHANGE ET TOUR DE TABLE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D61AB2E-5952-916B-6F8E-B074DEABA0F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CH" dirty="0"/>
              <a:t>TABLE OUVERTE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1089A17-AE6C-90A0-0253-1643EE1A268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fr-CH" dirty="0"/>
              <a:t>PROCHAINS EVENEMENTS</a:t>
            </a:r>
          </a:p>
        </p:txBody>
      </p:sp>
    </p:spTree>
    <p:extLst>
      <p:ext uri="{BB962C8B-B14F-4D97-AF65-F5344CB8AC3E}">
        <p14:creationId xmlns:p14="http://schemas.microsoft.com/office/powerpoint/2010/main" val="39025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796924" y="5602532"/>
            <a:ext cx="9350376" cy="388693"/>
          </a:xfrm>
        </p:spPr>
        <p:txBody>
          <a:bodyPr/>
          <a:lstStyle/>
          <a:p>
            <a:r>
              <a:rPr lang="fr-CH" dirty="0"/>
              <a:t>2. BUTS DE LA SEANCE</a:t>
            </a:r>
          </a:p>
        </p:txBody>
      </p:sp>
      <p:pic>
        <p:nvPicPr>
          <p:cNvPr id="3076" name="Picture 4" descr="Le bois, un matériau d'avenir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4" b="18174"/>
          <a:stretch>
            <a:fillRect/>
          </a:stretch>
        </p:blipFill>
        <p:spPr bwMode="auto">
          <a:xfrm>
            <a:off x="0" y="1"/>
            <a:ext cx="12192000" cy="505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807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9A913F-7071-4D26-FC1A-05E855AFA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BUT DE LA SEANCE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E9D31E-1031-2371-C687-C68E88CE1E5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CH" dirty="0"/>
              <a:t>HARMONISATION DES PRESENTATIONS METIERS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FF9B17E-53E8-D689-E0C4-522AA5A6218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fr-CH" dirty="0"/>
              <a:t>FAIRE l’état de situation</a:t>
            </a:r>
          </a:p>
          <a:p>
            <a:r>
              <a:rPr lang="fr-CH" dirty="0"/>
              <a:t>INFORMER des outils disponibles</a:t>
            </a:r>
          </a:p>
          <a:p>
            <a:r>
              <a:rPr lang="fr-CH" dirty="0"/>
              <a:t>ECHANGER les expériences</a:t>
            </a:r>
          </a:p>
          <a:p>
            <a:r>
              <a:rPr lang="fr-CH" dirty="0"/>
              <a:t>DISCUTER d’une stratégie </a:t>
            </a:r>
          </a:p>
          <a:p>
            <a:r>
              <a:rPr lang="fr-CH" dirty="0"/>
              <a:t>ETABLIR un cadre commun</a:t>
            </a:r>
          </a:p>
          <a:p>
            <a:pPr marL="0" indent="0">
              <a:buNone/>
            </a:pPr>
            <a:endParaRPr lang="fr-CH" dirty="0"/>
          </a:p>
          <a:p>
            <a:pPr marL="0" indent="0">
              <a:buNone/>
            </a:pPr>
            <a:r>
              <a:rPr lang="fr-CH" dirty="0">
                <a:sym typeface="Wingdings" panose="05000000000000000000" pitchFamily="2" charset="2"/>
              </a:rPr>
              <a:t> </a:t>
            </a:r>
            <a:r>
              <a:rPr lang="fr-CH" dirty="0"/>
              <a:t>COMMUNIQUER de façon homogène / régions / métiers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r-CH" dirty="0"/>
              <a:t> HARMONISER les pratiques / ADAPTER à l’évènement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r-CH" dirty="0"/>
              <a:t> TRANSMETTRE un message universel / RECRUTER des apprentis</a:t>
            </a:r>
          </a:p>
          <a:p>
            <a:pPr marL="0" indent="0">
              <a:buNone/>
            </a:pPr>
            <a:endParaRPr lang="fr-CH" dirty="0"/>
          </a:p>
          <a:p>
            <a:endParaRPr lang="fr-CH" dirty="0"/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171641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0CA83-8B74-0678-30EF-6A0883263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5004FA8-89CC-6870-6741-60314F0F17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6924" y="5602532"/>
            <a:ext cx="9350376" cy="388693"/>
          </a:xfrm>
        </p:spPr>
        <p:txBody>
          <a:bodyPr/>
          <a:lstStyle/>
          <a:p>
            <a:r>
              <a:rPr lang="fr-CH" dirty="0"/>
              <a:t>3. INFORMATIONS</a:t>
            </a:r>
          </a:p>
        </p:txBody>
      </p:sp>
      <p:pic>
        <p:nvPicPr>
          <p:cNvPr id="3076" name="Picture 4" descr="Le bois, un matériau d'avenir">
            <a:extLst>
              <a:ext uri="{FF2B5EF4-FFF2-40B4-BE49-F238E27FC236}">
                <a16:creationId xmlns:a16="http://schemas.microsoft.com/office/drawing/2014/main" id="{606A4BA4-0529-0AB6-EE13-261438BEE990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4" b="18174"/>
          <a:stretch>
            <a:fillRect/>
          </a:stretch>
        </p:blipFill>
        <p:spPr bwMode="auto">
          <a:xfrm>
            <a:off x="0" y="1"/>
            <a:ext cx="12192000" cy="505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949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2ECE3-9CE9-9083-E896-318A23761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379C63-3710-1FCB-4B2E-F93456647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INFORMATIONS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352F0AC-8B7A-F3EF-1088-CD87A62F63C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0596" y="1080731"/>
            <a:ext cx="8531346" cy="458527"/>
          </a:xfrm>
        </p:spPr>
        <p:txBody>
          <a:bodyPr/>
          <a:lstStyle/>
          <a:p>
            <a:r>
              <a:rPr lang="fr-CH" dirty="0"/>
              <a:t>PROJETS DE PROMOTION INITIES PAR L’AVEMECS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EB9FB450-F62F-77F0-15CE-11AACACD3C8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975" y="1800225"/>
            <a:ext cx="10103662" cy="403225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fr-CH" dirty="0">
                <a:latin typeface="+mj-lt"/>
              </a:rPr>
              <a:t>Campagne marketing pour les apprentis dès 2023 : </a:t>
            </a:r>
          </a:p>
          <a:p>
            <a:pPr lvl="1" algn="just"/>
            <a:r>
              <a:rPr lang="fr-CH" dirty="0"/>
              <a:t>Page internet dédiée</a:t>
            </a:r>
          </a:p>
          <a:p>
            <a:pPr lvl="1" algn="just"/>
            <a:r>
              <a:rPr lang="fr-CH" dirty="0"/>
              <a:t>Réalisations de bâches/roll-</a:t>
            </a:r>
            <a:r>
              <a:rPr lang="fr-CH" dirty="0" err="1"/>
              <a:t>ups</a:t>
            </a:r>
            <a:endParaRPr lang="fr-CH" dirty="0"/>
          </a:p>
          <a:p>
            <a:pPr lvl="1" algn="just"/>
            <a:r>
              <a:rPr lang="fr-CH" dirty="0"/>
              <a:t>Réalisations de films</a:t>
            </a:r>
          </a:p>
          <a:p>
            <a:pPr lvl="1" algn="just"/>
            <a:r>
              <a:rPr lang="fr-CH" dirty="0"/>
              <a:t>Campagne d’affichages, campagne digital, radio, etc. </a:t>
            </a:r>
          </a:p>
          <a:p>
            <a:pPr lvl="1" algn="just"/>
            <a:r>
              <a:rPr lang="fr-CH" dirty="0"/>
              <a:t>Présence des ambassadeurs à </a:t>
            </a:r>
            <a:r>
              <a:rPr lang="fr-CH" dirty="0" err="1"/>
              <a:t>Your</a:t>
            </a:r>
            <a:r>
              <a:rPr lang="fr-CH" dirty="0"/>
              <a:t> Challenge</a:t>
            </a:r>
          </a:p>
          <a:p>
            <a:pPr algn="just"/>
            <a:r>
              <a:rPr lang="fr-CH" dirty="0">
                <a:latin typeface="+mj-lt"/>
              </a:rPr>
              <a:t>Campagne réseaux sociaux dès 2024 </a:t>
            </a:r>
          </a:p>
          <a:p>
            <a:pPr algn="just"/>
            <a:r>
              <a:rPr lang="fr-CH" dirty="0">
                <a:latin typeface="+mj-lt"/>
              </a:rPr>
              <a:t>Affichage permanent en stations de ski</a:t>
            </a:r>
          </a:p>
          <a:p>
            <a:pPr algn="just"/>
            <a:r>
              <a:rPr lang="fr-CH" dirty="0">
                <a:latin typeface="+mj-lt"/>
              </a:rPr>
              <a:t>Réalisations de PPT de présentations</a:t>
            </a:r>
          </a:p>
          <a:p>
            <a:pPr algn="just"/>
            <a:r>
              <a:rPr lang="fr-CH" dirty="0">
                <a:latin typeface="+mj-lt"/>
              </a:rPr>
              <a:t>Approche des CO pour organiser des présentations en novembre 2024 : </a:t>
            </a:r>
          </a:p>
          <a:p>
            <a:pPr lvl="1" algn="just"/>
            <a:r>
              <a:rPr lang="fr-CH" dirty="0">
                <a:latin typeface="+mj-lt"/>
              </a:rPr>
              <a:t>Peu de retours positifs</a:t>
            </a:r>
          </a:p>
          <a:p>
            <a:pPr lvl="1" algn="just"/>
            <a:r>
              <a:rPr lang="fr-CH" dirty="0">
                <a:latin typeface="+mj-lt"/>
              </a:rPr>
              <a:t>Retours des CO contactés </a:t>
            </a:r>
            <a:r>
              <a:rPr lang="fr-CH" dirty="0"/>
              <a:t>:  </a:t>
            </a:r>
            <a:r>
              <a:rPr lang="fr-CH" i="1" dirty="0"/>
              <a:t>« Il est difficile d’accueillir des entreprises hors de ces manifestations « officielles », en raison de la grille horaire et de l’équité entre les domaines professionnels/entreprises. En effet le mot d’ordre du service de l’enseignement est que le Cycle d’orientation ne doit pas promouvoir des entreprises ou métiers en particulier.»</a:t>
            </a:r>
          </a:p>
          <a:p>
            <a:pPr>
              <a:lnSpc>
                <a:spcPct val="100000"/>
              </a:lnSpc>
            </a:pPr>
            <a:endParaRPr lang="fr-FR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491320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85916-CBDC-3CEB-2C03-9F1BBB6C1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5FEC57-CBD2-CED2-FACF-6D9BC9518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INFORMATIONS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54062F-9F11-81F6-A3E0-7B1F8EB981D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0596" y="1080731"/>
            <a:ext cx="8531346" cy="458527"/>
          </a:xfrm>
        </p:spPr>
        <p:txBody>
          <a:bodyPr/>
          <a:lstStyle/>
          <a:p>
            <a:r>
              <a:rPr lang="fr-CH" dirty="0"/>
              <a:t>REPARTITION DES INTERVENANTS, LES AMBASSADEURS DE L’AVEMECS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FE2A9A9F-BAB9-4AC3-7894-0AE484E21D0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975" y="1800225"/>
            <a:ext cx="10103662" cy="4032250"/>
          </a:xfrm>
        </p:spPr>
        <p:txBody>
          <a:bodyPr>
            <a:normAutofit fontScale="92500"/>
          </a:bodyPr>
          <a:lstStyle/>
          <a:p>
            <a:pPr algn="just"/>
            <a:r>
              <a:rPr lang="fr-FR" dirty="0">
                <a:latin typeface="+mj-lt"/>
              </a:rPr>
              <a:t>Types d’ambassadeurs </a:t>
            </a:r>
            <a:r>
              <a:rPr lang="fr-FR" dirty="0"/>
              <a:t>: apprentis, enseignants, entreprises membres (directeurs, cadres), PT d’une commune </a:t>
            </a:r>
          </a:p>
          <a:p>
            <a:pPr algn="just"/>
            <a:r>
              <a:rPr lang="fr-FR" dirty="0">
                <a:latin typeface="+mj-lt"/>
              </a:rPr>
              <a:t>Lieux de pratiques </a:t>
            </a:r>
            <a:r>
              <a:rPr lang="fr-FR" dirty="0"/>
              <a:t>: 4 Sections ; </a:t>
            </a:r>
            <a:r>
              <a:rPr lang="fr-FR" dirty="0" err="1"/>
              <a:t>Troistorrents</a:t>
            </a:r>
            <a:r>
              <a:rPr lang="fr-FR" dirty="0"/>
              <a:t>, Monthey, Martigny, Val de Bagnes, </a:t>
            </a:r>
            <a:r>
              <a:rPr lang="fr-FR" dirty="0" err="1"/>
              <a:t>Leytron</a:t>
            </a:r>
            <a:r>
              <a:rPr lang="fr-FR" dirty="0"/>
              <a:t>, Conthey, Arbaz, Sion, Nendaz et Sierre</a:t>
            </a:r>
          </a:p>
          <a:p>
            <a:pPr algn="just">
              <a:lnSpc>
                <a:spcPct val="100000"/>
              </a:lnSpc>
            </a:pPr>
            <a:r>
              <a:rPr lang="fr-FR" dirty="0">
                <a:latin typeface="+mj-lt"/>
              </a:rPr>
              <a:t>Types d’évènements </a:t>
            </a:r>
            <a:r>
              <a:rPr lang="fr-FR" dirty="0"/>
              <a:t>: Passeport Info (Martigny, Chablais, Sierre et Sion), Journée des Métiers, Rallye du Métiers, Journée du Bois Suisse, sur demandes de CO </a:t>
            </a:r>
            <a:r>
              <a:rPr lang="fr-CH" dirty="0"/>
              <a:t>(SEMO de Monthey, CO d'Octodure, CO de </a:t>
            </a:r>
            <a:r>
              <a:rPr lang="fr-CH" dirty="0" err="1"/>
              <a:t>Leytron</a:t>
            </a:r>
            <a:r>
              <a:rPr lang="fr-CH" dirty="0"/>
              <a:t>, CO de Conthey) ou de Commune (Val de Bagnes)</a:t>
            </a:r>
          </a:p>
          <a:p>
            <a:pPr algn="just">
              <a:lnSpc>
                <a:spcPct val="100000"/>
              </a:lnSpc>
            </a:pPr>
            <a:r>
              <a:rPr lang="fr-CH" dirty="0">
                <a:latin typeface="+mj-lt"/>
              </a:rPr>
              <a:t>Types de pratiques </a:t>
            </a:r>
            <a:r>
              <a:rPr lang="fr-CH" dirty="0"/>
              <a:t>: </a:t>
            </a:r>
          </a:p>
          <a:p>
            <a:pPr lvl="1" algn="just">
              <a:lnSpc>
                <a:spcPct val="100000"/>
              </a:lnSpc>
            </a:pPr>
            <a:r>
              <a:rPr lang="fr-CH" dirty="0"/>
              <a:t>utilisation du PPT AVEMECS, PPT adapté de l’intervenant</a:t>
            </a:r>
          </a:p>
          <a:p>
            <a:pPr lvl="1" algn="just">
              <a:lnSpc>
                <a:spcPct val="100000"/>
              </a:lnSpc>
            </a:pPr>
            <a:r>
              <a:rPr lang="fr-CH" dirty="0"/>
              <a:t>objets souvenir AVEMECS distribués, objets souvenir réalisés sur place dans l’entreprise, objets souvenir réalisés sur place en école mais préalablement préparés, objets souvenirs réalisés par l’entreprise</a:t>
            </a:r>
            <a:endParaRPr lang="fr-FR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350953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D6E9E-8884-A6B2-F9C4-79DE1E699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3260C5-9C82-3705-16B1-DB0743E5E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INFORMATIONS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36DB46B-4C25-005D-72F5-7479068A10A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0596" y="1080731"/>
            <a:ext cx="8531346" cy="458527"/>
          </a:xfrm>
        </p:spPr>
        <p:txBody>
          <a:bodyPr/>
          <a:lstStyle/>
          <a:p>
            <a:r>
              <a:rPr lang="fr-CH" dirty="0"/>
              <a:t>REPARTITION DES INTERVENANTS, LES AMBASSADEURS DE L’AVEMECS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17D76C93-4E89-A8BC-5162-75EFB4D6374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975" y="1800225"/>
            <a:ext cx="7596505" cy="4032250"/>
          </a:xfrm>
        </p:spPr>
        <p:txBody>
          <a:bodyPr>
            <a:normAutofit fontScale="85000" lnSpcReduction="20000"/>
          </a:bodyPr>
          <a:lstStyle/>
          <a:p>
            <a:r>
              <a:rPr lang="fr-CH" b="1" dirty="0">
                <a:latin typeface="+mj-lt"/>
              </a:rPr>
              <a:t>Métiers présentés </a:t>
            </a:r>
            <a:r>
              <a:rPr lang="fr-CH" dirty="0"/>
              <a:t>: </a:t>
            </a:r>
          </a:p>
          <a:p>
            <a:pPr lvl="1"/>
            <a:r>
              <a:rPr lang="fr-CH" dirty="0"/>
              <a:t>ME-EBE et CHA </a:t>
            </a:r>
          </a:p>
          <a:p>
            <a:pPr lvl="1"/>
            <a:r>
              <a:rPr lang="fr-CH" dirty="0"/>
              <a:t>ME-EBE </a:t>
            </a:r>
          </a:p>
          <a:p>
            <a:pPr lvl="1"/>
            <a:r>
              <a:rPr lang="fr-CH" dirty="0"/>
              <a:t>CHA </a:t>
            </a:r>
          </a:p>
          <a:p>
            <a:pPr lvl="1"/>
            <a:r>
              <a:rPr lang="fr-CH" dirty="0"/>
              <a:t>VIT </a:t>
            </a:r>
          </a:p>
          <a:p>
            <a:pPr lvl="1"/>
            <a:r>
              <a:rPr lang="fr-CH" dirty="0"/>
              <a:t>ME-EBE, CHA et SIB</a:t>
            </a:r>
          </a:p>
          <a:p>
            <a:pPr lvl="1"/>
            <a:r>
              <a:rPr lang="fr-CH" dirty="0"/>
              <a:t>TOUS </a:t>
            </a:r>
          </a:p>
          <a:p>
            <a:pPr marL="0" indent="0">
              <a:buNone/>
            </a:pPr>
            <a:r>
              <a:rPr lang="fr-CH" dirty="0">
                <a:sym typeface="Wingdings" panose="05000000000000000000" pitchFamily="2" charset="2"/>
              </a:rPr>
              <a:t>    </a:t>
            </a:r>
            <a:r>
              <a:rPr lang="fr-CH" dirty="0"/>
              <a:t>selon l’intervenant</a:t>
            </a:r>
          </a:p>
          <a:p>
            <a:pPr marL="457200" lvl="1" indent="0">
              <a:buNone/>
            </a:pPr>
            <a:endParaRPr lang="fr-CH" dirty="0"/>
          </a:p>
          <a:p>
            <a:r>
              <a:rPr lang="fr-CH">
                <a:latin typeface="+mj-lt"/>
              </a:rPr>
              <a:t>Divergences/</a:t>
            </a:r>
            <a:r>
              <a:rPr lang="fr-CH" dirty="0">
                <a:latin typeface="+mj-lt"/>
              </a:rPr>
              <a:t>Sections </a:t>
            </a:r>
            <a:r>
              <a:rPr lang="fr-CH" dirty="0"/>
              <a:t>: </a:t>
            </a:r>
          </a:p>
          <a:p>
            <a:pPr lvl="1"/>
            <a:r>
              <a:rPr lang="fr-CH" dirty="0"/>
              <a:t>Chablais : ME-EBE et CHA</a:t>
            </a:r>
          </a:p>
          <a:p>
            <a:pPr lvl="1"/>
            <a:r>
              <a:rPr lang="fr-CH" dirty="0"/>
              <a:t>Martigny : ME-EBE et CHA, ME-EBE, CHA et SIB, VIT</a:t>
            </a:r>
          </a:p>
          <a:p>
            <a:pPr lvl="1"/>
            <a:r>
              <a:rPr lang="fr-CH" dirty="0"/>
              <a:t>Sion : ME-EBE et CHA</a:t>
            </a:r>
          </a:p>
          <a:p>
            <a:pPr lvl="1"/>
            <a:r>
              <a:rPr lang="fr-CH" dirty="0"/>
              <a:t>Sierre : ME-EBE, CHA</a:t>
            </a:r>
          </a:p>
          <a:p>
            <a:pPr marL="0" indent="0">
              <a:buNone/>
            </a:pPr>
            <a:r>
              <a:rPr lang="fr-CH" dirty="0">
                <a:sym typeface="Wingdings" panose="05000000000000000000" pitchFamily="2" charset="2"/>
              </a:rPr>
              <a:t>   </a:t>
            </a:r>
            <a:r>
              <a:rPr lang="fr-CH" dirty="0"/>
              <a:t>selon l’intervenant et l’évènement</a:t>
            </a:r>
          </a:p>
          <a:p>
            <a:pPr>
              <a:lnSpc>
                <a:spcPct val="100000"/>
              </a:lnSpc>
            </a:pPr>
            <a:endParaRPr lang="fr-FR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915622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DC2B9-B2A7-D6B8-2637-4AD1A9C5B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753A23-2525-2428-2EFC-2E85363B9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INFORMATIONS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3256C8-4E59-278B-E48F-BB77608CF20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CH" dirty="0"/>
              <a:t>EVENEMENTS DE PROMOTION DES METIERS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64E0FB8D-132B-F649-B4EA-88671A5856C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975" y="1800225"/>
            <a:ext cx="10429875" cy="40322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CH" dirty="0"/>
          </a:p>
          <a:p>
            <a:endParaRPr lang="fr-CH" dirty="0"/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D997F386-71E6-5D76-8A3C-E7B149899A86}"/>
              </a:ext>
            </a:extLst>
          </p:cNvPr>
          <p:cNvSpPr txBox="1">
            <a:spLocks/>
          </p:cNvSpPr>
          <p:nvPr/>
        </p:nvSpPr>
        <p:spPr>
          <a:xfrm>
            <a:off x="869656" y="1572238"/>
            <a:ext cx="8838224" cy="4142761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H" dirty="0">
                <a:latin typeface="+mj-lt"/>
              </a:rPr>
              <a:t>PARTOUT EN VALAIS</a:t>
            </a:r>
          </a:p>
          <a:p>
            <a:pPr marL="0" indent="0">
              <a:buNone/>
            </a:pPr>
            <a:endParaRPr lang="fr-CH" sz="1500" dirty="0">
              <a:latin typeface="+mj-lt"/>
            </a:endParaRPr>
          </a:p>
          <a:p>
            <a:r>
              <a:rPr lang="fr-CH" dirty="0">
                <a:solidFill>
                  <a:srgbClr val="E05206"/>
                </a:solidFill>
                <a:latin typeface="+mj-lt"/>
              </a:rPr>
              <a:t>La Journée des Métiers : </a:t>
            </a:r>
          </a:p>
          <a:p>
            <a:pPr lvl="1"/>
            <a:r>
              <a:rPr lang="fr-CH" dirty="0"/>
              <a:t>s’est déroulé en avril 2026</a:t>
            </a:r>
          </a:p>
          <a:p>
            <a:pPr lvl="1"/>
            <a:r>
              <a:rPr lang="fr-CH" dirty="0"/>
              <a:t>organisée par l’école et l’orientation scolaire pour les élèves de 9CO du Valais romand. </a:t>
            </a:r>
          </a:p>
          <a:p>
            <a:pPr lvl="1"/>
            <a:r>
              <a:rPr lang="fr-CH" dirty="0"/>
              <a:t>chaque 2 ans (en alternance avec </a:t>
            </a:r>
            <a:r>
              <a:rPr lang="fr-CH" dirty="0" err="1"/>
              <a:t>Your</a:t>
            </a:r>
            <a:r>
              <a:rPr lang="fr-CH" dirty="0"/>
              <a:t> Challenge).</a:t>
            </a:r>
          </a:p>
          <a:p>
            <a:r>
              <a:rPr lang="fr-CH" dirty="0">
                <a:solidFill>
                  <a:srgbClr val="E05206"/>
                </a:solidFill>
                <a:latin typeface="+mj-lt"/>
              </a:rPr>
              <a:t>Journées Passeport info : </a:t>
            </a:r>
          </a:p>
          <a:p>
            <a:pPr lvl="1"/>
            <a:r>
              <a:rPr lang="fr-CH" dirty="0"/>
              <a:t>chaque année, les mercredis après-midi</a:t>
            </a:r>
          </a:p>
          <a:p>
            <a:pPr lvl="1"/>
            <a:r>
              <a:rPr lang="fr-CH" dirty="0"/>
              <a:t>fin année dès octobre - début année jusqu’à mars environ</a:t>
            </a:r>
          </a:p>
          <a:p>
            <a:pPr lvl="1"/>
            <a:r>
              <a:rPr lang="fr-CH" dirty="0"/>
              <a:t>en entreprise(s) ou à l’</a:t>
            </a:r>
            <a:r>
              <a:rPr lang="fr-CH" dirty="0" err="1"/>
              <a:t>Epasc</a:t>
            </a:r>
            <a:endParaRPr lang="fr-CH" dirty="0"/>
          </a:p>
          <a:p>
            <a:pPr lvl="1"/>
            <a:r>
              <a:rPr lang="fr-CH" dirty="0"/>
              <a:t>4 Sections</a:t>
            </a:r>
          </a:p>
          <a:p>
            <a:r>
              <a:rPr lang="fr-CH" dirty="0">
                <a:solidFill>
                  <a:srgbClr val="E05206"/>
                </a:solidFill>
                <a:latin typeface="+mj-lt"/>
              </a:rPr>
              <a:t>Rallye des entreprises :</a:t>
            </a:r>
          </a:p>
          <a:p>
            <a:pPr lvl="1"/>
            <a:r>
              <a:rPr lang="fr-CH" dirty="0"/>
              <a:t>les élèves des CO se déplacent dans les entreprises de la région</a:t>
            </a:r>
          </a:p>
          <a:p>
            <a:pPr lvl="1"/>
            <a:r>
              <a:rPr lang="fr-CH" dirty="0"/>
              <a:t>ils découvrent le métier directement sur le terrain</a:t>
            </a:r>
          </a:p>
          <a:p>
            <a:pPr lvl="1"/>
            <a:r>
              <a:rPr lang="fr-CH" dirty="0"/>
              <a:t>chaque 2 ans (en alternance avec </a:t>
            </a:r>
            <a:r>
              <a:rPr lang="fr-CH" dirty="0" err="1"/>
              <a:t>Your</a:t>
            </a:r>
            <a:r>
              <a:rPr lang="fr-CH" dirty="0"/>
              <a:t> Challenge)</a:t>
            </a:r>
          </a:p>
          <a:p>
            <a:endParaRPr lang="fr-CH" dirty="0"/>
          </a:p>
          <a:p>
            <a:endParaRPr lang="fr-CH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D435CB8-6340-8CA5-8C8F-0B7477E84A27}"/>
              </a:ext>
            </a:extLst>
          </p:cNvPr>
          <p:cNvSpPr txBox="1"/>
          <p:nvPr/>
        </p:nvSpPr>
        <p:spPr>
          <a:xfrm>
            <a:off x="7956331" y="956441"/>
            <a:ext cx="3184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highlight>
                  <a:srgbClr val="E05206"/>
                </a:highlight>
              </a:rPr>
              <a:t>En orange : les évènements où l’AVEMECS est présente</a:t>
            </a:r>
          </a:p>
        </p:txBody>
      </p:sp>
    </p:spTree>
    <p:extLst>
      <p:ext uri="{BB962C8B-B14F-4D97-AF65-F5344CB8AC3E}">
        <p14:creationId xmlns:p14="http://schemas.microsoft.com/office/powerpoint/2010/main" val="3244368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A5B6DF-26AD-EC28-E72C-71DAA15C2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INFORMATIONS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00016E-C291-4B00-192A-46790BC7E04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CH" dirty="0"/>
              <a:t>EVENEMENTS DE PROMOTION DES METIERS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AF6D29AE-65ED-BFBD-65BE-2588A1EC1BE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70596" y="1572239"/>
            <a:ext cx="7893343" cy="403225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CH" sz="2400" dirty="0">
                <a:latin typeface="+mj-lt"/>
              </a:rPr>
              <a:t>SELON LE CHOIX DU CO</a:t>
            </a:r>
          </a:p>
          <a:p>
            <a:pPr marL="0" indent="0">
              <a:buNone/>
            </a:pPr>
            <a:endParaRPr lang="fr-CH" sz="1800" dirty="0">
              <a:latin typeface="+mj-lt"/>
            </a:endParaRPr>
          </a:p>
          <a:p>
            <a:r>
              <a:rPr lang="fr-CH" dirty="0">
                <a:solidFill>
                  <a:srgbClr val="E05206"/>
                </a:solidFill>
                <a:latin typeface="+mj-lt"/>
              </a:rPr>
              <a:t>Présentations ponctuelles sur demandes des CO ou SEMO :</a:t>
            </a:r>
          </a:p>
          <a:p>
            <a:pPr lvl="1"/>
            <a:r>
              <a:rPr lang="fr-CH" dirty="0"/>
              <a:t>Professionnels sont contactés</a:t>
            </a:r>
          </a:p>
          <a:p>
            <a:pPr lvl="1"/>
            <a:r>
              <a:rPr lang="fr-CH" dirty="0"/>
              <a:t>Généralement un représentant + un apprenti</a:t>
            </a:r>
          </a:p>
          <a:p>
            <a:r>
              <a:rPr lang="fr-CH" dirty="0">
                <a:latin typeface="+mj-lt"/>
              </a:rPr>
              <a:t>Speed Meeting ou Speed </a:t>
            </a:r>
            <a:r>
              <a:rPr lang="fr-CH" dirty="0" err="1">
                <a:latin typeface="+mj-lt"/>
              </a:rPr>
              <a:t>Recruiting</a:t>
            </a:r>
            <a:r>
              <a:rPr lang="fr-CH" dirty="0">
                <a:latin typeface="+mj-lt"/>
              </a:rPr>
              <a:t> : </a:t>
            </a:r>
          </a:p>
          <a:p>
            <a:pPr lvl="1"/>
            <a:r>
              <a:rPr lang="fr-CH" dirty="0"/>
              <a:t>Organisé dans certains CO. Ex. : Saint-Maurice</a:t>
            </a:r>
          </a:p>
          <a:p>
            <a:pPr lvl="1"/>
            <a:r>
              <a:rPr lang="fr-CH" dirty="0"/>
              <a:t>pour élèves de 11CO et de l’EPP</a:t>
            </a:r>
          </a:p>
          <a:p>
            <a:r>
              <a:rPr lang="fr-CH" dirty="0">
                <a:latin typeface="+mj-lt"/>
              </a:rPr>
              <a:t>Forums des Métiers et soirées d’informations : </a:t>
            </a:r>
            <a:r>
              <a:rPr lang="fr-CH" dirty="0"/>
              <a:t>organisés par les offices d’orientations et les écoles</a:t>
            </a:r>
          </a:p>
          <a:p>
            <a:r>
              <a:rPr lang="fr-CH" dirty="0">
                <a:latin typeface="+mj-lt"/>
              </a:rPr>
              <a:t>La journée « Moi et mon job » :</a:t>
            </a:r>
          </a:p>
          <a:p>
            <a:pPr lvl="1"/>
            <a:r>
              <a:rPr lang="fr-CH" dirty="0"/>
              <a:t>CO de </a:t>
            </a:r>
            <a:r>
              <a:rPr lang="fr-CH" dirty="0" err="1"/>
              <a:t>Collombey-Muraz</a:t>
            </a:r>
            <a:r>
              <a:rPr lang="fr-CH" dirty="0"/>
              <a:t> </a:t>
            </a:r>
          </a:p>
          <a:p>
            <a:pPr lvl="1"/>
            <a:r>
              <a:rPr lang="fr-CH" dirty="0"/>
              <a:t>1 fois par année</a:t>
            </a:r>
          </a:p>
          <a:p>
            <a:pPr lvl="1"/>
            <a:r>
              <a:rPr lang="fr-CH" dirty="0"/>
              <a:t>petites présentations (témoignage) aux élèves de 2CO et 3CO </a:t>
            </a:r>
          </a:p>
          <a:p>
            <a:pPr lvl="1"/>
            <a:r>
              <a:rPr lang="fr-CH" dirty="0"/>
              <a:t>suivi d’un moment d’échanges ouverts entre les élèves et les 2 représentants d’une entreprise (1 formateur et 1 apprenti)</a:t>
            </a:r>
          </a:p>
          <a:p>
            <a:endParaRPr lang="fr-CH" dirty="0"/>
          </a:p>
          <a:p>
            <a:endParaRPr lang="fr-CH" dirty="0"/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648599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9FF84-9C7E-F287-A891-63E3623DF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7FE84E-6BBB-C180-E7D5-7C35B0AC7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INFORMATIONS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46F1EEF-724A-4634-766D-87667C61DBB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CH" dirty="0"/>
              <a:t>EVENEMENTS DE PROMOTION DES METIERS</a:t>
            </a:r>
          </a:p>
        </p:txBody>
      </p:sp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AC8539D0-8508-E587-F790-EF8513622FAD}"/>
              </a:ext>
            </a:extLst>
          </p:cNvPr>
          <p:cNvSpPr txBox="1">
            <a:spLocks/>
          </p:cNvSpPr>
          <p:nvPr/>
        </p:nvSpPr>
        <p:spPr>
          <a:xfrm>
            <a:off x="783029" y="1536795"/>
            <a:ext cx="9738360" cy="423801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t">
              <a:buNone/>
            </a:pPr>
            <a:r>
              <a:rPr lang="fr-CH" dirty="0">
                <a:latin typeface="+mj-lt"/>
              </a:rPr>
              <a:t>DES EVENEMENTS SPECIFIQUES</a:t>
            </a:r>
          </a:p>
          <a:p>
            <a:pPr marL="0" indent="0" fontAlgn="t">
              <a:buNone/>
            </a:pPr>
            <a:endParaRPr lang="fr-CH" sz="1500" dirty="0">
              <a:latin typeface="+mj-lt"/>
            </a:endParaRPr>
          </a:p>
          <a:p>
            <a:pPr fontAlgn="t"/>
            <a:r>
              <a:rPr lang="fr-CH" dirty="0">
                <a:solidFill>
                  <a:srgbClr val="E05206"/>
                </a:solidFill>
                <a:latin typeface="+mj-lt"/>
              </a:rPr>
              <a:t>Flash Job </a:t>
            </a:r>
            <a:r>
              <a:rPr lang="fr-CH" dirty="0"/>
              <a:t>: Speed </a:t>
            </a:r>
            <a:r>
              <a:rPr lang="fr-CH" dirty="0" err="1"/>
              <a:t>recruiting</a:t>
            </a:r>
            <a:r>
              <a:rPr lang="fr-CH" dirty="0"/>
              <a:t> organisés sur inscriptions dans le cadre de </a:t>
            </a:r>
            <a:r>
              <a:rPr lang="fr-CH" dirty="0" err="1"/>
              <a:t>Your</a:t>
            </a:r>
            <a:r>
              <a:rPr lang="fr-CH" dirty="0"/>
              <a:t> Challenge</a:t>
            </a:r>
          </a:p>
          <a:p>
            <a:pPr fontAlgn="t"/>
            <a:r>
              <a:rPr lang="fr-CH" dirty="0">
                <a:latin typeface="+mj-lt"/>
              </a:rPr>
              <a:t>Job </a:t>
            </a:r>
            <a:r>
              <a:rPr lang="fr-CH" dirty="0" err="1">
                <a:latin typeface="+mj-lt"/>
              </a:rPr>
              <a:t>Vibes</a:t>
            </a:r>
            <a:r>
              <a:rPr lang="fr-CH" dirty="0">
                <a:latin typeface="+mj-lt"/>
              </a:rPr>
              <a:t> : </a:t>
            </a:r>
          </a:p>
          <a:p>
            <a:pPr lvl="1"/>
            <a:r>
              <a:rPr lang="fr-CH" dirty="0"/>
              <a:t>À Monthey au M Central – centre commercial</a:t>
            </a:r>
          </a:p>
          <a:p>
            <a:pPr lvl="1"/>
            <a:r>
              <a:rPr lang="fr-CH" dirty="0"/>
              <a:t>1 semaine </a:t>
            </a:r>
          </a:p>
          <a:p>
            <a:pPr lvl="1"/>
            <a:r>
              <a:rPr lang="fr-CH" dirty="0"/>
              <a:t>Organisée par l’agence </a:t>
            </a:r>
            <a:r>
              <a:rPr lang="fr-CH" dirty="0" err="1"/>
              <a:t>Maypop</a:t>
            </a:r>
            <a:endParaRPr lang="fr-CH" dirty="0"/>
          </a:p>
          <a:p>
            <a:pPr lvl="1"/>
            <a:r>
              <a:rPr lang="fr-CH" dirty="0"/>
              <a:t>s’est déroulé du 16 au 23 septembre 2026</a:t>
            </a:r>
          </a:p>
          <a:p>
            <a:pPr marL="342900" indent="-342900" fontAlgn="t"/>
            <a:r>
              <a:rPr lang="fr-CH" dirty="0">
                <a:latin typeface="+mj-lt"/>
              </a:rPr>
              <a:t>Camps découvertes et ateliers pratiques :</a:t>
            </a:r>
            <a:r>
              <a:rPr lang="fr-CH" dirty="0"/>
              <a:t> organisés par certaines associations professionnelles : </a:t>
            </a:r>
          </a:p>
          <a:p>
            <a:pPr marL="800100" lvl="1" indent="-342900" fontAlgn="t"/>
            <a:r>
              <a:rPr lang="fr-CH" dirty="0"/>
              <a:t>Promotion Industrie Valais : stages découvertes</a:t>
            </a:r>
          </a:p>
          <a:p>
            <a:pPr marL="800100" lvl="1" indent="-342900" fontAlgn="t"/>
            <a:r>
              <a:rPr lang="fr-CH" dirty="0"/>
              <a:t>HES-SO Valais-Wallis : stages </a:t>
            </a:r>
            <a:r>
              <a:rPr lang="fr-CH" dirty="0" err="1"/>
              <a:t>WiNS</a:t>
            </a:r>
            <a:r>
              <a:rPr lang="fr-CH" dirty="0"/>
              <a:t> pour les filles des CO afin de découvrir les métiers techniques.</a:t>
            </a:r>
          </a:p>
          <a:p>
            <a:pPr marL="800100" lvl="1" indent="-342900" fontAlgn="t"/>
            <a:r>
              <a:rPr lang="fr-CH" dirty="0"/>
              <a:t>Hôpital du Valais,:  les ateliers pratiques «Hôpital miniature»</a:t>
            </a:r>
          </a:p>
          <a:p>
            <a:pPr marL="800100" lvl="1" indent="-342900" fontAlgn="t"/>
            <a:r>
              <a:rPr lang="fr-CH" dirty="0"/>
              <a:t>Remontées Mécaniques Suisses : journées découvertes Call of Heroes</a:t>
            </a:r>
          </a:p>
          <a:p>
            <a:pPr marL="457200" lvl="1" indent="0" fontAlgn="t">
              <a:buNone/>
            </a:pPr>
            <a:endParaRPr lang="fr-CH" sz="2400" dirty="0"/>
          </a:p>
          <a:p>
            <a:pPr marL="800100" lvl="1" indent="-342900" fontAlgn="t"/>
            <a:endParaRPr lang="fr-CH" dirty="0"/>
          </a:p>
          <a:p>
            <a:pPr marL="342900" indent="-342900" fontAlgn="t"/>
            <a:endParaRPr lang="fr-CH" dirty="0"/>
          </a:p>
          <a:p>
            <a:pPr marL="342900" indent="-342900" fontAlgn="t"/>
            <a:endParaRPr lang="fr-CH" dirty="0"/>
          </a:p>
          <a:p>
            <a:endParaRPr lang="fr-CH" dirty="0"/>
          </a:p>
          <a:p>
            <a:endParaRPr lang="fr-CH" dirty="0"/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802092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8DF0F-D804-415E-5556-9E575EAF2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991E52-6EB3-4DA1-0261-446B3AAE1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INFORMATIONS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42CA57-7E4A-9663-BFE3-AD06C919E9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CH" dirty="0"/>
              <a:t>EVENEMENTS DE PROMOTION DES METIERS</a:t>
            </a:r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15A85648-B18E-EADA-7B7E-5BBE37F35BF2}"/>
              </a:ext>
            </a:extLst>
          </p:cNvPr>
          <p:cNvSpPr txBox="1">
            <a:spLocks/>
          </p:cNvSpPr>
          <p:nvPr/>
        </p:nvSpPr>
        <p:spPr>
          <a:xfrm>
            <a:off x="783029" y="1572239"/>
            <a:ext cx="9806999" cy="1021089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t">
              <a:buNone/>
            </a:pPr>
            <a:r>
              <a:rPr lang="fr-CH" sz="7400" dirty="0">
                <a:latin typeface="+mj-lt"/>
              </a:rPr>
              <a:t>AUTRES EVENEMENTS</a:t>
            </a:r>
          </a:p>
          <a:p>
            <a:pPr marL="0" indent="0" fontAlgn="t">
              <a:buNone/>
            </a:pPr>
            <a:endParaRPr lang="fr-CH" sz="7400" dirty="0"/>
          </a:p>
          <a:p>
            <a:pPr fontAlgn="t"/>
            <a:r>
              <a:rPr lang="fr-CH" sz="7400" dirty="0" err="1">
                <a:solidFill>
                  <a:srgbClr val="E05206"/>
                </a:solidFill>
              </a:rPr>
              <a:t>Your</a:t>
            </a:r>
            <a:r>
              <a:rPr lang="fr-CH" sz="7400" dirty="0">
                <a:solidFill>
                  <a:srgbClr val="E05206"/>
                </a:solidFill>
              </a:rPr>
              <a:t> Challenge</a:t>
            </a:r>
          </a:p>
          <a:p>
            <a:pPr fontAlgn="t"/>
            <a:r>
              <a:rPr lang="fr-CH" sz="7400" dirty="0">
                <a:solidFill>
                  <a:srgbClr val="E05206"/>
                </a:solidFill>
              </a:rPr>
              <a:t>Journées portes ouvertes des écoles professionnelles et centres de formation</a:t>
            </a:r>
          </a:p>
          <a:p>
            <a:pPr fontAlgn="t"/>
            <a:r>
              <a:rPr lang="fr-CH" sz="7400" dirty="0">
                <a:solidFill>
                  <a:srgbClr val="E05206"/>
                </a:solidFill>
              </a:rPr>
              <a:t>Journées portes ouvertes des entreprises</a:t>
            </a:r>
          </a:p>
          <a:p>
            <a:pPr fontAlgn="t"/>
            <a:r>
              <a:rPr lang="fr-CH" sz="7400" dirty="0"/>
              <a:t>Journée Futur en tous genres (Oser tous les métiers)</a:t>
            </a:r>
          </a:p>
          <a:p>
            <a:pPr fontAlgn="t"/>
            <a:r>
              <a:rPr lang="fr-CH" sz="7400" dirty="0" err="1"/>
              <a:t>Berufsschaufenster</a:t>
            </a:r>
            <a:r>
              <a:rPr lang="fr-CH" sz="7400" dirty="0"/>
              <a:t> à Brigue en octobre (Collaboration avec le VSSMO depuis 2026)</a:t>
            </a:r>
          </a:p>
          <a:p>
            <a:pPr fontAlgn="t"/>
            <a:r>
              <a:rPr lang="fr-CH" sz="7400" dirty="0">
                <a:solidFill>
                  <a:srgbClr val="E05206"/>
                </a:solidFill>
              </a:rPr>
              <a:t>Journées du Bois CH (collaboration de 3 entreprises ; de la forêt à la charpente)</a:t>
            </a:r>
          </a:p>
          <a:p>
            <a:endParaRPr lang="fr-CH" dirty="0"/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024707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745DD-0EB6-1B68-54E2-0421BDD66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6BE9C9-439A-490D-6068-3E72D2B30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INFORMATIONS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427E94D-5E3C-DD65-4887-E77173A904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189779"/>
              </p:ext>
            </p:extLst>
          </p:nvPr>
        </p:nvGraphicFramePr>
        <p:xfrm>
          <a:off x="3824442" y="193451"/>
          <a:ext cx="8367558" cy="561367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42442">
                  <a:extLst>
                    <a:ext uri="{9D8B030D-6E8A-4147-A177-3AD203B41FA5}">
                      <a16:colId xmlns:a16="http://schemas.microsoft.com/office/drawing/2014/main" val="2266831992"/>
                    </a:ext>
                  </a:extLst>
                </a:gridCol>
                <a:gridCol w="2610815">
                  <a:extLst>
                    <a:ext uri="{9D8B030D-6E8A-4147-A177-3AD203B41FA5}">
                      <a16:colId xmlns:a16="http://schemas.microsoft.com/office/drawing/2014/main" val="2355151029"/>
                    </a:ext>
                  </a:extLst>
                </a:gridCol>
                <a:gridCol w="3414301">
                  <a:extLst>
                    <a:ext uri="{9D8B030D-6E8A-4147-A177-3AD203B41FA5}">
                      <a16:colId xmlns:a16="http://schemas.microsoft.com/office/drawing/2014/main" val="2144486179"/>
                    </a:ext>
                  </a:extLst>
                </a:gridCol>
              </a:tblGrid>
              <a:tr h="396091">
                <a:tc>
                  <a:txBody>
                    <a:bodyPr/>
                    <a:lstStyle/>
                    <a:p>
                      <a:r>
                        <a:rPr lang="fr-FR" sz="1600" dirty="0"/>
                        <a:t>OUTILS ET SUPPORTS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TYPES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METIERS</a:t>
                      </a:r>
                      <a:endParaRPr lang="fr-CH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175351"/>
                  </a:ext>
                </a:extLst>
              </a:tr>
              <a:tr h="432551">
                <a:tc>
                  <a:txBody>
                    <a:bodyPr/>
                    <a:lstStyle/>
                    <a:p>
                      <a:r>
                        <a:rPr lang="fr-FR" sz="1600" dirty="0"/>
                        <a:t>Flyers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 feuille A5 recto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TOUS + QR vers le site web</a:t>
                      </a:r>
                      <a:endParaRPr lang="fr-CH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110737"/>
                  </a:ext>
                </a:extLst>
              </a:tr>
              <a:tr h="378444">
                <a:tc>
                  <a:txBody>
                    <a:bodyPr/>
                    <a:lstStyle/>
                    <a:p>
                      <a:r>
                        <a:rPr lang="fr-CH" sz="1600" dirty="0"/>
                        <a:t>Films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600" dirty="0"/>
                        <a:t>Courts métrages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600" dirty="0"/>
                        <a:t>TOUS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690779"/>
                  </a:ext>
                </a:extLst>
              </a:tr>
              <a:tr h="423796">
                <a:tc>
                  <a:txBody>
                    <a:bodyPr/>
                    <a:lstStyle/>
                    <a:p>
                      <a:r>
                        <a:rPr lang="fr-CH" sz="1600" dirty="0">
                          <a:hlinkClick r:id="rId3"/>
                        </a:rPr>
                        <a:t>www.Empreinte-bois.ch</a:t>
                      </a:r>
                      <a:r>
                        <a:rPr lang="fr-CH" sz="1600" dirty="0"/>
                        <a:t>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600" dirty="0"/>
                        <a:t>Site internet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600" dirty="0"/>
                        <a:t>TOUS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228865"/>
                  </a:ext>
                </a:extLst>
              </a:tr>
              <a:tr h="359506">
                <a:tc>
                  <a:txBody>
                    <a:bodyPr/>
                    <a:lstStyle/>
                    <a:p>
                      <a:r>
                        <a:rPr lang="fr-FR" sz="1600" dirty="0"/>
                        <a:t>Brochures FI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Dépliant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TOUS</a:t>
                      </a:r>
                      <a:endParaRPr lang="fr-CH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054333"/>
                  </a:ext>
                </a:extLst>
              </a:tr>
              <a:tr h="463034">
                <a:tc>
                  <a:txBody>
                    <a:bodyPr/>
                    <a:lstStyle/>
                    <a:p>
                      <a:r>
                        <a:rPr lang="fr-FR" sz="1600" dirty="0"/>
                        <a:t>Brochures FS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Grande brochure A4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CHA et ME-EBE</a:t>
                      </a:r>
                      <a:endParaRPr lang="fr-CH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159836"/>
                  </a:ext>
                </a:extLst>
              </a:tr>
              <a:tr h="401272">
                <a:tc>
                  <a:txBody>
                    <a:bodyPr/>
                    <a:lstStyle/>
                    <a:p>
                      <a:r>
                        <a:rPr lang="fr-FR" sz="1600" dirty="0"/>
                        <a:t>Brochures Lignum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Petite brochure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FI (SIB, ME-EBE, CHA), FS (BA,MA, Doctorat)</a:t>
                      </a:r>
                      <a:endParaRPr lang="fr-CH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081041"/>
                  </a:ext>
                </a:extLst>
              </a:tr>
              <a:tr h="401272">
                <a:tc>
                  <a:txBody>
                    <a:bodyPr/>
                    <a:lstStyle/>
                    <a:p>
                      <a:r>
                        <a:rPr lang="fr-FR" sz="1600" dirty="0"/>
                        <a:t>Présentation FI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5x PPT 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 + 1</a:t>
                      </a:r>
                      <a:endParaRPr lang="fr-CH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39252"/>
                  </a:ext>
                </a:extLst>
              </a:tr>
              <a:tr h="401272">
                <a:tc>
                  <a:txBody>
                    <a:bodyPr/>
                    <a:lstStyle/>
                    <a:p>
                      <a:r>
                        <a:rPr lang="fr-FR" sz="1600" dirty="0"/>
                        <a:t>Présentation </a:t>
                      </a:r>
                      <a:r>
                        <a:rPr lang="fr-FR" sz="1600" dirty="0" err="1"/>
                        <a:t>SwissSkills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1x PPT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ME-EBE et CHA</a:t>
                      </a:r>
                      <a:endParaRPr lang="fr-CH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087557"/>
                  </a:ext>
                </a:extLst>
              </a:tr>
              <a:tr h="466061">
                <a:tc>
                  <a:txBody>
                    <a:bodyPr/>
                    <a:lstStyle/>
                    <a:p>
                      <a:r>
                        <a:rPr lang="fr-FR" sz="1600" dirty="0"/>
                        <a:t>Présentation FS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1x PPT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ME-EBE et CHA</a:t>
                      </a:r>
                      <a:endParaRPr lang="fr-CH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138545"/>
                  </a:ext>
                </a:extLst>
              </a:tr>
              <a:tr h="398132">
                <a:tc>
                  <a:txBody>
                    <a:bodyPr/>
                    <a:lstStyle/>
                    <a:p>
                      <a:r>
                        <a:rPr lang="fr-FR" sz="1600" dirty="0"/>
                        <a:t>Bâches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3x plastique grand format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1x AVEMECS, 1x BOIS, 1x VERRE</a:t>
                      </a:r>
                      <a:endParaRPr lang="fr-CH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163700"/>
                  </a:ext>
                </a:extLst>
              </a:tr>
              <a:tr h="3960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Roll-up FI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600" dirty="0"/>
                        <a:t>6x plastique sur pied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TOUS : ME, EBE, SIB, VIT, CHA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1x/métier et 1x AVEMECS</a:t>
                      </a:r>
                      <a:endParaRPr lang="fr-CH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5879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Roll-up FS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i="1" dirty="0"/>
                        <a:t>À venir</a:t>
                      </a:r>
                      <a:endParaRPr lang="fr-CH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FS</a:t>
                      </a:r>
                      <a:endParaRPr lang="fr-CH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38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627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8E667-3AEF-1BE2-2AE0-2CA939A88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D47C05-0CB5-63F2-EB7B-4D8C7A03D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INFORMATIONS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86D1950-B6A8-9409-ECBF-A650CE23D4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880538"/>
              </p:ext>
            </p:extLst>
          </p:nvPr>
        </p:nvGraphicFramePr>
        <p:xfrm>
          <a:off x="1543563" y="1179379"/>
          <a:ext cx="9104874" cy="480235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48084">
                  <a:extLst>
                    <a:ext uri="{9D8B030D-6E8A-4147-A177-3AD203B41FA5}">
                      <a16:colId xmlns:a16="http://schemas.microsoft.com/office/drawing/2014/main" val="3164434657"/>
                    </a:ext>
                  </a:extLst>
                </a:gridCol>
                <a:gridCol w="1608881">
                  <a:extLst>
                    <a:ext uri="{9D8B030D-6E8A-4147-A177-3AD203B41FA5}">
                      <a16:colId xmlns:a16="http://schemas.microsoft.com/office/drawing/2014/main" val="12870515"/>
                    </a:ext>
                  </a:extLst>
                </a:gridCol>
                <a:gridCol w="4247909">
                  <a:extLst>
                    <a:ext uri="{9D8B030D-6E8A-4147-A177-3AD203B41FA5}">
                      <a16:colId xmlns:a16="http://schemas.microsoft.com/office/drawing/2014/main" val="3636917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OBJETS A DISTRIBUER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TYPES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REMARQUES</a:t>
                      </a:r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637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Casquettes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Objet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Environ CHF 10.-</a:t>
                      </a:r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73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Autocollants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Objet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&lt; CHF 5.-</a:t>
                      </a:r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592488"/>
                  </a:ext>
                </a:extLst>
              </a:tr>
              <a:tr h="434074">
                <a:tc>
                  <a:txBody>
                    <a:bodyPr/>
                    <a:lstStyle/>
                    <a:p>
                      <a:r>
                        <a:rPr lang="fr-FR" dirty="0"/>
                        <a:t>Tattoos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&lt; CHF 5.-</a:t>
                      </a:r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453385"/>
                  </a:ext>
                </a:extLst>
              </a:tr>
              <a:tr h="590974">
                <a:tc>
                  <a:txBody>
                    <a:bodyPr/>
                    <a:lstStyle/>
                    <a:p>
                      <a:r>
                        <a:rPr lang="fr-FR" dirty="0"/>
                        <a:t>Trousses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Objet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&lt; CHF 5.- ; origine problématique, </a:t>
                      </a:r>
                    </a:p>
                    <a:p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ne seront plus commandées</a:t>
                      </a:r>
                      <a:endParaRPr lang="fr-CH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874465"/>
                  </a:ext>
                </a:extLst>
              </a:tr>
              <a:tr h="395719">
                <a:tc>
                  <a:txBody>
                    <a:bodyPr/>
                    <a:lstStyle/>
                    <a:p>
                      <a:r>
                        <a:rPr lang="fr-CH" dirty="0"/>
                        <a:t>Sacs en coton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dirty="0"/>
                        <a:t>Objet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dirty="0"/>
                        <a:t>&lt; CHF 5.-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183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dirty="0"/>
                        <a:t>Stylos pour vitres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dirty="0"/>
                        <a:t>Objet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dirty="0"/>
                        <a:t>&lt; CHF 5.-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71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Porte-clé en bois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Objet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&lt; CHF 5.-</a:t>
                      </a:r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83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Croix du charpentier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Objet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2/classe selon décision Comité central</a:t>
                      </a:r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244180"/>
                  </a:ext>
                </a:extLst>
              </a:tr>
              <a:tr h="1261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Double-mètre, boules </a:t>
                      </a:r>
                      <a:r>
                        <a:rPr lang="fr-FR" dirty="0" err="1"/>
                        <a:t>quies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Objet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i="1" dirty="0"/>
                        <a:t>Commande </a:t>
                      </a:r>
                      <a:r>
                        <a:rPr lang="fr-FR" i="1" dirty="0" err="1"/>
                        <a:t>Your</a:t>
                      </a:r>
                      <a:r>
                        <a:rPr lang="fr-FR" i="1" dirty="0"/>
                        <a:t> Challenge, à venir</a:t>
                      </a:r>
                      <a:endParaRPr lang="fr-CH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03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Jus d’abricot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Alimentaire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&lt; CHF 5.-</a:t>
                      </a:r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68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Bonbons nounours Haribo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Alimentaire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&lt; CHF 5.-</a:t>
                      </a:r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1418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2923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36894-586E-FCFF-FC6A-275168B4F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1E564A-9D2C-6831-37E8-8EEB4142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INFORMATIONS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8F7EDA-3246-3E08-C4D9-AEAE6CA6FD7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FR" dirty="0"/>
              <a:t>ACTIVITES POSSIBLES</a:t>
            </a:r>
            <a:endParaRPr lang="fr-CH" dirty="0"/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7BD4FAD2-4DEA-6966-8949-FCA53E9A7D14}"/>
              </a:ext>
            </a:extLst>
          </p:cNvPr>
          <p:cNvSpPr txBox="1">
            <a:spLocks/>
          </p:cNvSpPr>
          <p:nvPr/>
        </p:nvSpPr>
        <p:spPr>
          <a:xfrm>
            <a:off x="770596" y="1723801"/>
            <a:ext cx="8105790" cy="4053468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t"/>
            <a:r>
              <a:rPr lang="fr-CH" sz="7400" dirty="0">
                <a:latin typeface="+mj-lt"/>
              </a:rPr>
              <a:t>Réalisation d’un objet à la mini </a:t>
            </a:r>
            <a:r>
              <a:rPr lang="fr-CH" sz="7400" dirty="0" err="1">
                <a:latin typeface="+mj-lt"/>
              </a:rPr>
              <a:t>défonçeuse</a:t>
            </a:r>
            <a:r>
              <a:rPr lang="fr-CH" sz="7400" dirty="0">
                <a:latin typeface="+mj-lt"/>
              </a:rPr>
              <a:t> :</a:t>
            </a:r>
          </a:p>
          <a:p>
            <a:pPr lvl="2" fontAlgn="t"/>
            <a:r>
              <a:rPr lang="fr-CH" sz="7400" dirty="0"/>
              <a:t>disponible désormais à l’</a:t>
            </a:r>
            <a:r>
              <a:rPr lang="fr-CH" sz="7400" dirty="0" err="1"/>
              <a:t>Epasc</a:t>
            </a:r>
            <a:r>
              <a:rPr lang="fr-CH" sz="7400" dirty="0"/>
              <a:t> </a:t>
            </a:r>
          </a:p>
          <a:p>
            <a:pPr lvl="2" fontAlgn="t"/>
            <a:r>
              <a:rPr lang="fr-CH" sz="7400" dirty="0"/>
              <a:t>commandée pour </a:t>
            </a:r>
            <a:r>
              <a:rPr lang="fr-CH" sz="7400" dirty="0" err="1"/>
              <a:t>Your</a:t>
            </a:r>
            <a:r>
              <a:rPr lang="fr-CH" sz="7400" dirty="0"/>
              <a:t> Challenge 2027</a:t>
            </a:r>
          </a:p>
          <a:p>
            <a:pPr marL="914400" lvl="2" indent="0" fontAlgn="t">
              <a:buNone/>
            </a:pPr>
            <a:endParaRPr lang="fr-CH" sz="7400" dirty="0"/>
          </a:p>
          <a:p>
            <a:pPr lvl="1" fontAlgn="t"/>
            <a:r>
              <a:rPr lang="fr-CH" sz="7400" dirty="0">
                <a:latin typeface="+mj-lt"/>
              </a:rPr>
              <a:t>Finition d’un haut-parleur en bois de l’</a:t>
            </a:r>
            <a:r>
              <a:rPr lang="fr-CH" sz="7400" dirty="0" err="1">
                <a:latin typeface="+mj-lt"/>
              </a:rPr>
              <a:t>Epasc</a:t>
            </a:r>
            <a:r>
              <a:rPr lang="fr-CH" sz="7400" dirty="0">
                <a:latin typeface="+mj-lt"/>
              </a:rPr>
              <a:t> :</a:t>
            </a:r>
          </a:p>
          <a:p>
            <a:pPr lvl="2" fontAlgn="t"/>
            <a:r>
              <a:rPr lang="fr-CH" sz="7400" dirty="0"/>
              <a:t>création du concept par 2 enseignants</a:t>
            </a:r>
          </a:p>
          <a:p>
            <a:pPr lvl="2" fontAlgn="t"/>
            <a:r>
              <a:rPr lang="fr-CH" sz="7400" dirty="0"/>
              <a:t>préparation en amont nécessaire</a:t>
            </a:r>
          </a:p>
          <a:p>
            <a:pPr lvl="2" fontAlgn="t"/>
            <a:r>
              <a:rPr lang="fr-CH" sz="7400" dirty="0"/>
              <a:t>1</a:t>
            </a:r>
            <a:r>
              <a:rPr lang="fr-CH" sz="7400" baseline="30000" dirty="0"/>
              <a:t>ère</a:t>
            </a:r>
            <a:r>
              <a:rPr lang="fr-CH" sz="7400" dirty="0"/>
              <a:t> fois dans le CO de </a:t>
            </a:r>
            <a:r>
              <a:rPr lang="fr-CH" sz="7400" dirty="0" err="1"/>
              <a:t>Fully</a:t>
            </a:r>
            <a:r>
              <a:rPr lang="fr-CH" sz="7400" dirty="0"/>
              <a:t> en 2026</a:t>
            </a:r>
          </a:p>
          <a:p>
            <a:pPr marL="914400" lvl="2" indent="0" fontAlgn="t">
              <a:buNone/>
            </a:pPr>
            <a:endParaRPr lang="fr-CH" sz="7400" dirty="0"/>
          </a:p>
          <a:p>
            <a:pPr lvl="1" fontAlgn="t"/>
            <a:r>
              <a:rPr lang="fr-CH" sz="7400" dirty="0">
                <a:latin typeface="+mj-lt"/>
              </a:rPr>
              <a:t>Concours croix du charpentier :</a:t>
            </a:r>
          </a:p>
          <a:p>
            <a:pPr lvl="2" fontAlgn="t"/>
            <a:r>
              <a:rPr lang="fr-CH" sz="7400" dirty="0"/>
              <a:t>2/classe laissés en objet souvenir</a:t>
            </a:r>
          </a:p>
          <a:p>
            <a:pPr lvl="2" fontAlgn="t"/>
            <a:r>
              <a:rPr lang="fr-CH" sz="7400" dirty="0"/>
              <a:t>activité proposée du Comité central</a:t>
            </a:r>
          </a:p>
          <a:p>
            <a:pPr lvl="2" fontAlgn="t"/>
            <a:endParaRPr lang="fr-CH" dirty="0"/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850595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AB998-5472-F98C-7A03-EB92B0769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8C21C-0244-15D9-4DE3-91BCCB811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INFORMATIONS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DFB805-E8B6-6C45-D92E-8125C46E276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FR" dirty="0"/>
              <a:t>ELEMENTS PRATIQUES</a:t>
            </a:r>
            <a:endParaRPr lang="fr-CH" dirty="0"/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8774F7F2-1DA2-A679-A2E6-7F3FA26E3A9C}"/>
              </a:ext>
            </a:extLst>
          </p:cNvPr>
          <p:cNvSpPr txBox="1">
            <a:spLocks/>
          </p:cNvSpPr>
          <p:nvPr/>
        </p:nvSpPr>
        <p:spPr>
          <a:xfrm>
            <a:off x="783029" y="1910092"/>
            <a:ext cx="9860162" cy="4044141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t"/>
            <a:r>
              <a:rPr lang="fr-CH" sz="7400" dirty="0">
                <a:latin typeface="+mj-lt"/>
              </a:rPr>
              <a:t>Indemnités des ambassadeurs selon tarifs AVEMECS :</a:t>
            </a:r>
          </a:p>
          <a:p>
            <a:pPr lvl="2" fontAlgn="t"/>
            <a:r>
              <a:rPr lang="fr-CH" sz="7400" dirty="0"/>
              <a:t>CHF 400.- / journée</a:t>
            </a:r>
          </a:p>
          <a:p>
            <a:pPr lvl="2" fontAlgn="t"/>
            <a:r>
              <a:rPr lang="fr-CH" sz="7400" dirty="0"/>
              <a:t>CHF 250.- / demi-journée</a:t>
            </a:r>
          </a:p>
          <a:p>
            <a:pPr lvl="2" fontAlgn="t"/>
            <a:r>
              <a:rPr lang="fr-CH" sz="7400" dirty="0"/>
              <a:t>CHF 150.- dès 17h ou jusqu’à 2h</a:t>
            </a:r>
          </a:p>
          <a:p>
            <a:pPr marL="914400" lvl="2" indent="0" fontAlgn="t">
              <a:buNone/>
            </a:pPr>
            <a:endParaRPr lang="fr-CH" sz="7400" dirty="0"/>
          </a:p>
          <a:p>
            <a:pPr lvl="2" fontAlgn="t"/>
            <a:r>
              <a:rPr lang="fr-CH" sz="7400" dirty="0"/>
              <a:t>Annoncez au Secrétariat ou via le formulaire (mis à jr) en ligne ?</a:t>
            </a:r>
          </a:p>
          <a:p>
            <a:pPr marL="914400" lvl="2" indent="0" fontAlgn="t">
              <a:buNone/>
            </a:pPr>
            <a:r>
              <a:rPr lang="fr-CH" sz="7400" dirty="0">
                <a:hlinkClick r:id="rId3"/>
              </a:rPr>
              <a:t>https://www.avemecs.ch/fr/documentation/demande-d-indemnites-enseignant-epasc-1928/</a:t>
            </a:r>
            <a:r>
              <a:rPr lang="fr-CH" sz="7400" dirty="0"/>
              <a:t> </a:t>
            </a:r>
          </a:p>
          <a:p>
            <a:pPr marL="914400" lvl="2" indent="0" fontAlgn="t">
              <a:buNone/>
            </a:pPr>
            <a:endParaRPr lang="fr-CH" sz="7400" dirty="0"/>
          </a:p>
          <a:p>
            <a:pPr lvl="1" fontAlgn="t"/>
            <a:r>
              <a:rPr lang="fr-CH" sz="7400" dirty="0">
                <a:latin typeface="+mj-lt"/>
              </a:rPr>
              <a:t>Contactez le Secrétariat pour du matériel et supports</a:t>
            </a:r>
          </a:p>
          <a:p>
            <a:pPr marL="457200" lvl="1" indent="0" fontAlgn="t">
              <a:buNone/>
            </a:pPr>
            <a:endParaRPr lang="fr-CH" sz="7400" dirty="0">
              <a:latin typeface="+mj-lt"/>
            </a:endParaRPr>
          </a:p>
          <a:p>
            <a:pPr lvl="1" fontAlgn="t"/>
            <a:r>
              <a:rPr lang="fr-CH" sz="7400" dirty="0">
                <a:latin typeface="+mj-lt"/>
              </a:rPr>
              <a:t>Contactez l’</a:t>
            </a:r>
            <a:r>
              <a:rPr lang="fr-CH" sz="7400" dirty="0" err="1">
                <a:latin typeface="+mj-lt"/>
              </a:rPr>
              <a:t>Epasc</a:t>
            </a:r>
            <a:r>
              <a:rPr lang="fr-CH" sz="7400" dirty="0">
                <a:latin typeface="+mj-lt"/>
              </a:rPr>
              <a:t> pour la </a:t>
            </a:r>
            <a:r>
              <a:rPr lang="fr-CH" sz="7400" dirty="0" err="1">
                <a:latin typeface="+mj-lt"/>
              </a:rPr>
              <a:t>défonçeuse</a:t>
            </a:r>
            <a:r>
              <a:rPr lang="fr-CH" sz="7400" dirty="0">
                <a:latin typeface="+mj-lt"/>
              </a:rPr>
              <a:t>, en copie au Secrétariat</a:t>
            </a:r>
          </a:p>
          <a:p>
            <a:pPr lvl="2" fontAlgn="t"/>
            <a:endParaRPr lang="fr-CH" dirty="0"/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739425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B40E3-B562-1F70-D1CC-B6DF3846A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EA0A534-9536-BD7D-9B1C-142C6689C9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6924" y="5602532"/>
            <a:ext cx="9350376" cy="388693"/>
          </a:xfrm>
        </p:spPr>
        <p:txBody>
          <a:bodyPr/>
          <a:lstStyle/>
          <a:p>
            <a:r>
              <a:rPr lang="fr-CH" dirty="0"/>
              <a:t>4. OBJECTIFS FUTURS</a:t>
            </a:r>
          </a:p>
        </p:txBody>
      </p:sp>
      <p:pic>
        <p:nvPicPr>
          <p:cNvPr id="3076" name="Picture 4" descr="Le bois, un matériau d'avenir">
            <a:extLst>
              <a:ext uri="{FF2B5EF4-FFF2-40B4-BE49-F238E27FC236}">
                <a16:creationId xmlns:a16="http://schemas.microsoft.com/office/drawing/2014/main" id="{81F0A0C4-E044-7E41-DAF8-B59322FB77C7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4" b="18174"/>
          <a:stretch>
            <a:fillRect/>
          </a:stretch>
        </p:blipFill>
        <p:spPr bwMode="auto">
          <a:xfrm>
            <a:off x="0" y="1"/>
            <a:ext cx="12192000" cy="505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981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BB7BF-4CBC-E7AD-63D5-EC74AE2C9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865D3B-0496-7EBF-895D-CD351C5C7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OBJECTIFS FUTURS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D4510D-1A09-B4B3-4E1D-6B164BE9AC2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CH" dirty="0"/>
              <a:t>HARMONISATION DES PRESENTATIONS METIERS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C2F66E28-B4D6-BFBB-2BF1-F70E46D050F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83029" y="1492784"/>
            <a:ext cx="11076972" cy="449173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fr-CH" dirty="0">
                <a:latin typeface="+mj-lt"/>
              </a:rPr>
              <a:t>Exemples : </a:t>
            </a:r>
          </a:p>
          <a:p>
            <a:pPr marL="0" indent="0" algn="just">
              <a:buNone/>
            </a:pPr>
            <a:r>
              <a:rPr lang="fr-CH" dirty="0"/>
              <a:t>POUVOIR présenter TOUS les métiers DANS LES 4 SECTIONS à PASSEPORT INFO</a:t>
            </a:r>
          </a:p>
          <a:p>
            <a:pPr marL="0" indent="0" algn="just">
              <a:buNone/>
            </a:pPr>
            <a:r>
              <a:rPr lang="fr-CH" dirty="0"/>
              <a:t>TROUVER des REPRESENTANTS pour la majorité des EVENEMENTS </a:t>
            </a:r>
          </a:p>
          <a:p>
            <a:pPr marL="0" indent="0" algn="just">
              <a:buNone/>
            </a:pPr>
            <a:endParaRPr lang="fr-CH" dirty="0">
              <a:latin typeface="+mj-lt"/>
            </a:endParaRPr>
          </a:p>
          <a:p>
            <a:pPr marL="0" indent="0" algn="just">
              <a:buNone/>
            </a:pPr>
            <a:r>
              <a:rPr lang="fr-CH" dirty="0">
                <a:latin typeface="+mj-lt"/>
              </a:rPr>
              <a:t>Projets du Comité central : </a:t>
            </a:r>
          </a:p>
          <a:p>
            <a:pPr algn="just"/>
            <a:r>
              <a:rPr lang="fr-CH" dirty="0"/>
              <a:t>INVITER les conseillers en orientation dans une entreprise membre/section </a:t>
            </a:r>
            <a:r>
              <a:rPr lang="fr-CH" dirty="0">
                <a:sym typeface="Wingdings" panose="05000000000000000000" pitchFamily="2" charset="2"/>
              </a:rPr>
              <a:t>  sera lancé en 2027</a:t>
            </a:r>
          </a:p>
          <a:p>
            <a:pPr algn="just"/>
            <a:r>
              <a:rPr lang="fr-CH" dirty="0"/>
              <a:t>ORGANISER des ateliers d’aménagements extérieurs avec les enfants d’une école primaire</a:t>
            </a:r>
            <a:r>
              <a:rPr lang="fr-CH" dirty="0">
                <a:sym typeface="Wingdings" panose="05000000000000000000" pitchFamily="2" charset="2"/>
              </a:rPr>
              <a:t>  en cours, 1</a:t>
            </a:r>
            <a:r>
              <a:rPr lang="fr-CH" baseline="30000" dirty="0">
                <a:sym typeface="Wingdings" panose="05000000000000000000" pitchFamily="2" charset="2"/>
              </a:rPr>
              <a:t>er</a:t>
            </a:r>
            <a:r>
              <a:rPr lang="fr-CH" dirty="0">
                <a:sym typeface="Wingdings" panose="05000000000000000000" pitchFamily="2" charset="2"/>
              </a:rPr>
              <a:t> atelier en 2027</a:t>
            </a:r>
            <a:endParaRPr lang="fr-CH" dirty="0"/>
          </a:p>
          <a:p>
            <a:pPr algn="just"/>
            <a:r>
              <a:rPr lang="fr-CH" dirty="0">
                <a:sym typeface="Wingdings" panose="05000000000000000000" pitchFamily="2" charset="2"/>
              </a:rPr>
              <a:t>LANCER une nouvelle campagne marketing : les débouchés d’un CFC en formation supérieure  en cours, lancement prévu à </a:t>
            </a:r>
            <a:r>
              <a:rPr lang="fr-CH" dirty="0" err="1">
                <a:sym typeface="Wingdings" panose="05000000000000000000" pitchFamily="2" charset="2"/>
              </a:rPr>
              <a:t>Your</a:t>
            </a:r>
            <a:r>
              <a:rPr lang="fr-CH" dirty="0">
                <a:sym typeface="Wingdings" panose="05000000000000000000" pitchFamily="2" charset="2"/>
              </a:rPr>
              <a:t> Challenge</a:t>
            </a:r>
          </a:p>
          <a:p>
            <a:pPr algn="just"/>
            <a:r>
              <a:rPr lang="fr-CH" dirty="0">
                <a:sym typeface="Wingdings" panose="05000000000000000000" pitchFamily="2" charset="2"/>
              </a:rPr>
              <a:t>POURSUIVRE la campagne sur les réseaux sociaux  en cours de développement de la stratégie 2027</a:t>
            </a:r>
          </a:p>
          <a:p>
            <a:pPr algn="just"/>
            <a:r>
              <a:rPr lang="fr-CH" dirty="0"/>
              <a:t>ORGANISER des ateliers sur inscriptions (destinés aux enfants) dans une entreprise membre/section </a:t>
            </a:r>
            <a:r>
              <a:rPr lang="fr-CH" dirty="0">
                <a:sym typeface="Wingdings" panose="05000000000000000000" pitchFamily="2" charset="2"/>
              </a:rPr>
              <a:t> à réfléchir</a:t>
            </a:r>
          </a:p>
          <a:p>
            <a:pPr marL="0" indent="0" algn="just">
              <a:buNone/>
            </a:pPr>
            <a:endParaRPr lang="fr-CH" dirty="0">
              <a:sym typeface="Wingdings" panose="05000000000000000000" pitchFamily="2" charset="2"/>
            </a:endParaRPr>
          </a:p>
          <a:p>
            <a:pPr marL="0" indent="0" algn="just">
              <a:buNone/>
            </a:pPr>
            <a:endParaRPr lang="fr-CH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685419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41E91-A6FE-5E70-5B02-2B53A1F24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8425F2E-E061-8550-928F-C443A57DAD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6924" y="5602532"/>
            <a:ext cx="9350376" cy="388693"/>
          </a:xfrm>
        </p:spPr>
        <p:txBody>
          <a:bodyPr/>
          <a:lstStyle/>
          <a:p>
            <a:r>
              <a:rPr lang="fr-CH" dirty="0"/>
              <a:t>5. ECHANGE ET TOUR DE TABLE</a:t>
            </a:r>
          </a:p>
        </p:txBody>
      </p:sp>
      <p:pic>
        <p:nvPicPr>
          <p:cNvPr id="3076" name="Picture 4" descr="Le bois, un matériau d'avenir">
            <a:extLst>
              <a:ext uri="{FF2B5EF4-FFF2-40B4-BE49-F238E27FC236}">
                <a16:creationId xmlns:a16="http://schemas.microsoft.com/office/drawing/2014/main" id="{F7E276E2-B64F-4123-E6C0-03E727DB3906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4" b="18174"/>
          <a:stretch>
            <a:fillRect/>
          </a:stretch>
        </p:blipFill>
        <p:spPr bwMode="auto">
          <a:xfrm>
            <a:off x="0" y="1"/>
            <a:ext cx="12192000" cy="505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326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39B17-FC6A-7466-C72A-5EFD28163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0CDF33F-E19A-2728-4BA6-D88239C182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6924" y="5602532"/>
            <a:ext cx="9350376" cy="388693"/>
          </a:xfrm>
        </p:spPr>
        <p:txBody>
          <a:bodyPr/>
          <a:lstStyle/>
          <a:p>
            <a:r>
              <a:rPr lang="fr-CH" dirty="0"/>
              <a:t>6. TABLE OUVERTE</a:t>
            </a:r>
          </a:p>
        </p:txBody>
      </p:sp>
      <p:pic>
        <p:nvPicPr>
          <p:cNvPr id="3076" name="Picture 4" descr="Le bois, un matériau d'avenir">
            <a:extLst>
              <a:ext uri="{FF2B5EF4-FFF2-40B4-BE49-F238E27FC236}">
                <a16:creationId xmlns:a16="http://schemas.microsoft.com/office/drawing/2014/main" id="{5700D2DE-DEE1-1ADA-A45D-FAB788F291EC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4" b="18174"/>
          <a:stretch>
            <a:fillRect/>
          </a:stretch>
        </p:blipFill>
        <p:spPr bwMode="auto">
          <a:xfrm>
            <a:off x="0" y="1"/>
            <a:ext cx="12192000" cy="505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205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86847-B356-0A3A-CACE-B926265DC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F42CA08-ADC5-942F-2F7F-F2AFFE91CF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6924" y="5602532"/>
            <a:ext cx="9350376" cy="388693"/>
          </a:xfrm>
        </p:spPr>
        <p:txBody>
          <a:bodyPr/>
          <a:lstStyle/>
          <a:p>
            <a:r>
              <a:rPr lang="fr-CH" dirty="0"/>
              <a:t>7. PROCHAINS EVENEMENTS</a:t>
            </a:r>
          </a:p>
        </p:txBody>
      </p:sp>
      <p:pic>
        <p:nvPicPr>
          <p:cNvPr id="3076" name="Picture 4" descr="Le bois, un matériau d'avenir">
            <a:extLst>
              <a:ext uri="{FF2B5EF4-FFF2-40B4-BE49-F238E27FC236}">
                <a16:creationId xmlns:a16="http://schemas.microsoft.com/office/drawing/2014/main" id="{4DDCDBDF-692E-6F6B-DB33-FA697233658B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4" b="18174"/>
          <a:stretch>
            <a:fillRect/>
          </a:stretch>
        </p:blipFill>
        <p:spPr bwMode="auto">
          <a:xfrm>
            <a:off x="0" y="1"/>
            <a:ext cx="12192000" cy="505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803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BA096-90DC-DC6C-03AA-CD2A712EC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CB1319-1A4A-0093-DDCC-96F1B4BCF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7. PROCHAINS EVENEMENTS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A84C5AE-B736-4A00-7E00-E760F01FA62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CH" dirty="0"/>
              <a:t>HARMONISATION DES PRESENTATIONS METIERS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4D753ECE-5C96-6CCA-945D-E1FD51E949C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83029" y="1939121"/>
            <a:ext cx="10429875" cy="40322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CH" dirty="0"/>
          </a:p>
          <a:p>
            <a:endParaRPr lang="fr-CH" dirty="0"/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058C44D1-2016-63B3-2428-0AFA5373464C}"/>
              </a:ext>
            </a:extLst>
          </p:cNvPr>
          <p:cNvSpPr txBox="1">
            <a:spLocks/>
          </p:cNvSpPr>
          <p:nvPr/>
        </p:nvSpPr>
        <p:spPr>
          <a:xfrm>
            <a:off x="881231" y="1816860"/>
            <a:ext cx="8838224" cy="414276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latin typeface="+mj-lt"/>
              </a:rPr>
              <a:t>Journée Passeport info : les mercredis après-midi</a:t>
            </a:r>
          </a:p>
          <a:p>
            <a:pPr lvl="1"/>
            <a:r>
              <a:rPr lang="fr-CH" dirty="0"/>
              <a:t>28.10.2026 – tz menuiserie SA </a:t>
            </a:r>
          </a:p>
          <a:p>
            <a:pPr lvl="1"/>
            <a:r>
              <a:rPr lang="fr-CH" dirty="0"/>
              <a:t>18.11.2026 – Morisod SA et Michellod SA</a:t>
            </a:r>
          </a:p>
          <a:p>
            <a:pPr lvl="1"/>
            <a:r>
              <a:rPr lang="fr-CH" dirty="0"/>
              <a:t>10.03.2027 à 14:00 – Juillerat SA</a:t>
            </a:r>
          </a:p>
          <a:p>
            <a:pPr lvl="1"/>
            <a:r>
              <a:rPr lang="fr-CH" dirty="0"/>
              <a:t>10.03.2027 à 15:30 – André Fournier Exploitation SA</a:t>
            </a:r>
          </a:p>
          <a:p>
            <a:pPr lvl="1"/>
            <a:r>
              <a:rPr lang="fr-CH" dirty="0"/>
              <a:t>03.03.2027 – </a:t>
            </a:r>
            <a:r>
              <a:rPr lang="fr-CH" dirty="0" err="1"/>
              <a:t>Epasc</a:t>
            </a:r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r>
              <a:rPr lang="fr-CH" b="1" dirty="0">
                <a:latin typeface="+mj-lt"/>
              </a:rPr>
              <a:t>La journée « Moi et mon job » :</a:t>
            </a:r>
          </a:p>
          <a:p>
            <a:pPr lvl="1"/>
            <a:r>
              <a:rPr lang="fr-CH" dirty="0"/>
              <a:t>CO de </a:t>
            </a:r>
            <a:r>
              <a:rPr lang="fr-CH" dirty="0" err="1"/>
              <a:t>Collombey-Muraz</a:t>
            </a:r>
            <a:r>
              <a:rPr lang="fr-CH" dirty="0"/>
              <a:t> </a:t>
            </a:r>
          </a:p>
          <a:p>
            <a:pPr lvl="1"/>
            <a:r>
              <a:rPr lang="fr-CH" dirty="0"/>
              <a:t>1 fois par année </a:t>
            </a:r>
          </a:p>
          <a:p>
            <a:pPr lvl="1"/>
            <a:r>
              <a:rPr lang="fr-CH" dirty="0"/>
              <a:t>prochain le 26 janvier 2027, de 07h30 à 11h30, puis apéro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fr-CH" dirty="0">
                <a:latin typeface="+mj-lt"/>
                <a:sym typeface="Wingdings" panose="05000000000000000000" pitchFamily="2" charset="2"/>
              </a:rPr>
              <a:t>Intervenant(s) ?</a:t>
            </a:r>
          </a:p>
          <a:p>
            <a:pPr marL="457200" lvl="1" indent="0">
              <a:buNone/>
            </a:pPr>
            <a:endParaRPr lang="fr-CH" dirty="0">
              <a:latin typeface="+mj-lt"/>
            </a:endParaRPr>
          </a:p>
          <a:p>
            <a:r>
              <a:rPr lang="fr-CH" dirty="0">
                <a:latin typeface="+mj-lt"/>
              </a:rPr>
              <a:t>Prochaine séance d’harmonisation des présentations métiers ?</a:t>
            </a:r>
          </a:p>
        </p:txBody>
      </p:sp>
    </p:spTree>
    <p:extLst>
      <p:ext uri="{BB962C8B-B14F-4D97-AF65-F5344CB8AC3E}">
        <p14:creationId xmlns:p14="http://schemas.microsoft.com/office/powerpoint/2010/main" val="19609967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822727"/>
      </p:ext>
    </p:extLst>
  </p:cSld>
  <p:clrMapOvr>
    <a:masterClrMapping/>
  </p:clrMapOvr>
</p:sld>
</file>

<file path=ppt/theme/theme1.xml><?xml version="1.0" encoding="utf-8"?>
<a:theme xmlns:a="http://schemas.openxmlformats.org/drawingml/2006/main" name="01_COUVER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VEMECS">
      <a:majorFont>
        <a:latin typeface="Europa-Bold"/>
        <a:ea typeface=""/>
        <a:cs typeface=""/>
      </a:majorFont>
      <a:minorFont>
        <a:latin typeface="Europa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AVEMECS_PPT.potx" id="{0504AC93-1394-4C53-B552-A80A7C4A008E}" vid="{327A8232-1116-4E09-90C3-FE3C01DFFC53}"/>
    </a:ext>
  </a:extLst>
</a:theme>
</file>

<file path=ppt/theme/theme2.xml><?xml version="1.0" encoding="utf-8"?>
<a:theme xmlns:a="http://schemas.openxmlformats.org/drawingml/2006/main" name="02_PAGE DE SOMMAI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VEMECS">
      <a:majorFont>
        <a:latin typeface="Europa-Bold"/>
        <a:ea typeface=""/>
        <a:cs typeface=""/>
      </a:majorFont>
      <a:minorFont>
        <a:latin typeface="Europa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AVEMECS_PPT.potx" id="{0504AC93-1394-4C53-B552-A80A7C4A008E}" vid="{CE7924FC-4BA0-4872-A089-868C570B1254}"/>
    </a:ext>
  </a:extLst>
</a:theme>
</file>

<file path=ppt/theme/theme3.xml><?xml version="1.0" encoding="utf-8"?>
<a:theme xmlns:a="http://schemas.openxmlformats.org/drawingml/2006/main" name="03_PAGE DE DEBUT CHAPIT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VEMECS">
      <a:majorFont>
        <a:latin typeface="Europa-Bold"/>
        <a:ea typeface=""/>
        <a:cs typeface=""/>
      </a:majorFont>
      <a:minorFont>
        <a:latin typeface="Europa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AVEMECS_PPT.potx" id="{0504AC93-1394-4C53-B552-A80A7C4A008E}" vid="{343E59D8-96C9-4B50-9ADF-F697FA442B29}"/>
    </a:ext>
  </a:extLst>
</a:theme>
</file>

<file path=ppt/theme/theme4.xml><?xml version="1.0" encoding="utf-8"?>
<a:theme xmlns:a="http://schemas.openxmlformats.org/drawingml/2006/main" name="04_PAGE DE CONTENU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VEMECS">
      <a:majorFont>
        <a:latin typeface="Europa-Bold"/>
        <a:ea typeface=""/>
        <a:cs typeface=""/>
      </a:majorFont>
      <a:minorFont>
        <a:latin typeface="Europa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AVEMECS_PPT.potx" id="{0504AC93-1394-4C53-B552-A80A7C4A008E}" vid="{75C983CD-C8C9-4073-A3FD-CBAAA240B748}"/>
    </a:ext>
  </a:extLst>
</a:theme>
</file>

<file path=ppt/theme/theme5.xml><?xml version="1.0" encoding="utf-8"?>
<a:theme xmlns:a="http://schemas.openxmlformats.org/drawingml/2006/main" name="05_PAGE DE FI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VEMECS">
      <a:majorFont>
        <a:latin typeface="Europa-Bold"/>
        <a:ea typeface=""/>
        <a:cs typeface=""/>
      </a:majorFont>
      <a:minorFont>
        <a:latin typeface="Europa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AVEMECS_PPT.potx" id="{0504AC93-1394-4C53-B552-A80A7C4A008E}" vid="{F171020F-A804-4792-A2B7-0BD5B799FF3F}"/>
    </a:ext>
  </a:extLst>
</a:theme>
</file>

<file path=ppt/theme/theme6.xml><?xml version="1.0" encoding="utf-8"?>
<a:theme xmlns:a="http://schemas.openxmlformats.org/drawingml/2006/main" name="4_PAGE DE DEBUT CHAPIT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VEMECS">
      <a:majorFont>
        <a:latin typeface="Europa-Bold"/>
        <a:ea typeface=""/>
        <a:cs typeface=""/>
      </a:majorFont>
      <a:minorFont>
        <a:latin typeface="Europa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AVEMECS_PPT.potx" id="{0504AC93-1394-4C53-B552-A80A7C4A008E}" vid="{343E59D8-96C9-4B50-9ADF-F697FA442B29}"/>
    </a:ext>
  </a:extLst>
</a:theme>
</file>

<file path=ppt/theme/theme7.xml><?xml version="1.0" encoding="utf-8"?>
<a:theme xmlns:a="http://schemas.openxmlformats.org/drawingml/2006/main" name="2_COUVER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VEMECS">
      <a:majorFont>
        <a:latin typeface="Europa-Bold"/>
        <a:ea typeface=""/>
        <a:cs typeface=""/>
      </a:majorFont>
      <a:minorFont>
        <a:latin typeface="Europa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AVEMECS_PPT.potx" id="{0504AC93-1394-4C53-B552-A80A7C4A008E}" vid="{327A8232-1116-4E09-90C3-FE3C01DFFC53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Modele_AVEMECS_PPT - NEW première page</Template>
  <TotalTime>3075</TotalTime>
  <Words>1488</Words>
  <Application>Microsoft Office PowerPoint</Application>
  <PresentationFormat>Grand écran</PresentationFormat>
  <Paragraphs>288</Paragraphs>
  <Slides>26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26</vt:i4>
      </vt:variant>
    </vt:vector>
  </HeadingPairs>
  <TitlesOfParts>
    <vt:vector size="39" baseType="lpstr">
      <vt:lpstr>Wingdings</vt:lpstr>
      <vt:lpstr>Arial</vt:lpstr>
      <vt:lpstr>Europa-Bold</vt:lpstr>
      <vt:lpstr>Calibri</vt:lpstr>
      <vt:lpstr>Europa-Light</vt:lpstr>
      <vt:lpstr>Galano Grotesque Light</vt:lpstr>
      <vt:lpstr>01_COUVERTURE</vt:lpstr>
      <vt:lpstr>02_PAGE DE SOMMAIRE</vt:lpstr>
      <vt:lpstr>03_PAGE DE DEBUT CHAPITRE</vt:lpstr>
      <vt:lpstr>04_PAGE DE CONTENU</vt:lpstr>
      <vt:lpstr>05_PAGE DE FIN</vt:lpstr>
      <vt:lpstr>4_PAGE DE DEBUT CHAPITRE</vt:lpstr>
      <vt:lpstr>2_COUVERTURE</vt:lpstr>
      <vt:lpstr>Présentation PowerPoint</vt:lpstr>
      <vt:lpstr>Présentation PowerPoint</vt:lpstr>
      <vt:lpstr>1. SALUTATIONS ET OUVERTURE DE LA SEANCE</vt:lpstr>
      <vt:lpstr>ORDRE DU JOUR</vt:lpstr>
      <vt:lpstr>ORDRE DU JOUR</vt:lpstr>
      <vt:lpstr>Présentation PowerPoint</vt:lpstr>
      <vt:lpstr>BUT DE LA SEANCE</vt:lpstr>
      <vt:lpstr>Présentation PowerPoint</vt:lpstr>
      <vt:lpstr>INFORMATIONS</vt:lpstr>
      <vt:lpstr>INFORMATIONS</vt:lpstr>
      <vt:lpstr>INFORMATIONS</vt:lpstr>
      <vt:lpstr>INFORMATIONS</vt:lpstr>
      <vt:lpstr>INFORMATIONS</vt:lpstr>
      <vt:lpstr>INFORMATIONS</vt:lpstr>
      <vt:lpstr>INFORMATIONS</vt:lpstr>
      <vt:lpstr>INFORMATIONS</vt:lpstr>
      <vt:lpstr>INFORMATIONS</vt:lpstr>
      <vt:lpstr>INFORMATIONS</vt:lpstr>
      <vt:lpstr>INFORMATIONS</vt:lpstr>
      <vt:lpstr>Présentation PowerPoint</vt:lpstr>
      <vt:lpstr>OBJECTIFS FUTURS</vt:lpstr>
      <vt:lpstr>Présentation PowerPoint</vt:lpstr>
      <vt:lpstr>Présentation PowerPoint</vt:lpstr>
      <vt:lpstr>Présentation PowerPoint</vt:lpstr>
      <vt:lpstr>7. PROCHAINS EVENEMENTS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Sarah BESSELING</dc:creator>
  <cp:lastModifiedBy>Maeva JAGGI</cp:lastModifiedBy>
  <cp:revision>147</cp:revision>
  <cp:lastPrinted>2024-02-12T13:39:07Z</cp:lastPrinted>
  <dcterms:created xsi:type="dcterms:W3CDTF">2024-02-12T10:16:19Z</dcterms:created>
  <dcterms:modified xsi:type="dcterms:W3CDTF">2026-11-03T14:55:21Z</dcterms:modified>
</cp:coreProperties>
</file>