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  <p:sldMasterId id="2147483662" r:id="rId2"/>
    <p:sldMasterId id="2147483652" r:id="rId3"/>
    <p:sldMasterId id="2147483655" r:id="rId4"/>
    <p:sldMasterId id="2147483660" r:id="rId5"/>
  </p:sldMasterIdLst>
  <p:notesMasterIdLst>
    <p:notesMasterId r:id="rId31"/>
  </p:notesMasterIdLst>
  <p:handoutMasterIdLst>
    <p:handoutMasterId r:id="rId32"/>
  </p:handoutMasterIdLst>
  <p:sldIdLst>
    <p:sldId id="267" r:id="rId6"/>
    <p:sldId id="294" r:id="rId7"/>
    <p:sldId id="292" r:id="rId8"/>
    <p:sldId id="321" r:id="rId9"/>
    <p:sldId id="323" r:id="rId10"/>
    <p:sldId id="298" r:id="rId11"/>
    <p:sldId id="320" r:id="rId12"/>
    <p:sldId id="299" r:id="rId13"/>
    <p:sldId id="318" r:id="rId14"/>
    <p:sldId id="327" r:id="rId15"/>
    <p:sldId id="304" r:id="rId16"/>
    <p:sldId id="325" r:id="rId17"/>
    <p:sldId id="324" r:id="rId18"/>
    <p:sldId id="326" r:id="rId19"/>
    <p:sldId id="311" r:id="rId20"/>
    <p:sldId id="270" r:id="rId21"/>
    <p:sldId id="300" r:id="rId22"/>
    <p:sldId id="303" r:id="rId23"/>
    <p:sldId id="301" r:id="rId24"/>
    <p:sldId id="322" r:id="rId25"/>
    <p:sldId id="317" r:id="rId26"/>
    <p:sldId id="319" r:id="rId27"/>
    <p:sldId id="315" r:id="rId28"/>
    <p:sldId id="306" r:id="rId29"/>
    <p:sldId id="305" r:id="rId30"/>
  </p:sldIdLst>
  <p:sldSz cx="12192000" cy="6858000"/>
  <p:notesSz cx="6858000" cy="9144000"/>
  <p:embeddedFontLst>
    <p:embeddedFont>
      <p:font typeface="Europa-Bold" panose="02000000000000000000" pitchFamily="2" charset="0"/>
      <p:bold r:id="rId33"/>
    </p:embeddedFont>
    <p:embeddedFont>
      <p:font typeface="Galano Grotesque Light" panose="020B0604020202020204" charset="0"/>
      <p:regular r:id="rId34"/>
    </p:embeddedFont>
    <p:embeddedFont>
      <p:font typeface="Europa-Light" panose="02000000000000000000" pitchFamily="2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ine SCHNORHK" initials="CS" lastIdx="16" clrIdx="0">
    <p:extLst>
      <p:ext uri="{19B8F6BF-5375-455C-9EA6-DF929625EA0E}">
        <p15:presenceInfo xmlns:p15="http://schemas.microsoft.com/office/powerpoint/2012/main" userId="S-1-5-21-1704233759-1623772326-4149959985-18187" providerId="AD"/>
      </p:ext>
    </p:extLst>
  </p:cmAuthor>
  <p:cmAuthor id="2" name="Maeva JAGGI" initials="MJ" lastIdx="15" clrIdx="1">
    <p:extLst>
      <p:ext uri="{19B8F6BF-5375-455C-9EA6-DF929625EA0E}">
        <p15:presenceInfo xmlns:p15="http://schemas.microsoft.com/office/powerpoint/2012/main" userId="S-1-5-21-1704233759-1623772326-4149959985-15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206"/>
    <a:srgbClr val="00365C"/>
    <a:srgbClr val="003956"/>
    <a:srgbClr val="0F2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1395" autoAdjust="0"/>
  </p:normalViewPr>
  <p:slideViewPr>
    <p:cSldViewPr snapToGrid="0">
      <p:cViewPr varScale="1">
        <p:scale>
          <a:sx n="61" d="100"/>
          <a:sy n="61" d="100"/>
        </p:scale>
        <p:origin x="786" y="60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B96444-E8FF-4CD2-9F63-E5547935FB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AF735E-2C11-4328-BB5E-DCEF4117F3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2A872-81F9-4AC1-BF75-E13179DF1DCE}" type="datetimeFigureOut">
              <a:rPr lang="fr-CH" smtClean="0"/>
              <a:t>17.04.2025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3F0133-8288-4E69-BDB6-D4B7575063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50A98F-495A-4737-BC70-AB28CD2129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A9FDB-F7EC-4544-9DDE-37AC684BBC0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3554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BF2B1-5712-435E-BE53-D201BA6090F8}" type="datetimeFigureOut">
              <a:rPr lang="fr-CH" smtClean="0"/>
              <a:t>17.04.2025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43A8F-1686-4B1B-83C7-B2DF1B0BFC6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651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cFE9asAQaA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Images 1</a:t>
            </a:r>
            <a:r>
              <a:rPr lang="fr-CH" b="1" baseline="0" dirty="0" smtClean="0"/>
              <a:t> et 2</a:t>
            </a:r>
            <a:r>
              <a:rPr lang="fr-CH" b="1" dirty="0" smtClean="0"/>
              <a:t> : </a:t>
            </a:r>
            <a:r>
              <a:rPr lang="fr-CH" b="0" dirty="0" smtClean="0"/>
              <a:t>Au Club</a:t>
            </a:r>
            <a:r>
              <a:rPr lang="fr-CH" b="0" baseline="0" dirty="0" smtClean="0"/>
              <a:t> Alpin</a:t>
            </a:r>
            <a:endParaRPr lang="fr-CH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3466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="1" dirty="0" smtClean="0"/>
              <a:t>Image</a:t>
            </a:r>
            <a:r>
              <a:rPr lang="fr-CH" b="1" baseline="0" dirty="0" smtClean="0"/>
              <a:t> 3 : Chalet Les </a:t>
            </a:r>
            <a:r>
              <a:rPr lang="fr-CH" b="1" baseline="0" dirty="0" err="1" smtClean="0"/>
              <a:t>Capulettes</a:t>
            </a:r>
            <a:endParaRPr lang="fr-CH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288A2-23A5-4D4B-8DEA-2742AFA7C552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29677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Images 4 et 5 : Les bureaux de </a:t>
            </a:r>
            <a:r>
              <a:rPr lang="fr-CH" dirty="0" err="1" smtClean="0"/>
              <a:t>Finaversum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4209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Images 6 et 7 </a:t>
            </a:r>
            <a:r>
              <a:rPr lang="fr-CH" dirty="0" smtClean="0"/>
              <a:t>: </a:t>
            </a:r>
            <a:r>
              <a:rPr lang="fr-CH" dirty="0" err="1" smtClean="0"/>
              <a:t>Carnal</a:t>
            </a:r>
            <a:r>
              <a:rPr lang="fr-CH" dirty="0" smtClean="0"/>
              <a:t> Hall </a:t>
            </a:r>
            <a:r>
              <a:rPr lang="fr-CH" dirty="0" err="1" smtClean="0"/>
              <a:t>Rosey</a:t>
            </a:r>
            <a:r>
              <a:rPr lang="fr-CH" dirty="0" smtClean="0"/>
              <a:t>, à Rolle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53339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="1" baseline="0" dirty="0" smtClean="0"/>
              <a:t>Image 8 </a:t>
            </a:r>
            <a:r>
              <a:rPr lang="fr-CH" b="0" baseline="0" dirty="0" smtClean="0"/>
              <a:t>: </a:t>
            </a:r>
            <a:r>
              <a:rPr lang="fr-CH" sz="1200" b="0" dirty="0" smtClean="0">
                <a:latin typeface="Europa-Light" panose="02000000000000000000" pitchFamily="2" charset="0"/>
              </a:rPr>
              <a:t>Le Cube en verre</a:t>
            </a:r>
            <a:endParaRPr lang="fr-CH" b="0" dirty="0" smtClean="0"/>
          </a:p>
          <a:p>
            <a:r>
              <a:rPr lang="fr-CH" b="1" dirty="0" smtClean="0"/>
              <a:t>Image 9 </a:t>
            </a:r>
            <a:r>
              <a:rPr lang="fr-CH" b="0" dirty="0" smtClean="0"/>
              <a:t>: </a:t>
            </a:r>
            <a:r>
              <a:rPr lang="fr-CH" sz="1200" b="0" dirty="0" smtClean="0">
                <a:latin typeface="Europa-Light" panose="02000000000000000000" pitchFamily="2" charset="0"/>
              </a:rPr>
              <a:t>Une école de commerce</a:t>
            </a:r>
            <a:r>
              <a:rPr lang="fr-CH" sz="1200" b="0" baseline="0" dirty="0" smtClean="0">
                <a:latin typeface="Europa-Light" panose="02000000000000000000" pitchFamily="2" charset="0"/>
              </a:rPr>
              <a:t> à NY</a:t>
            </a:r>
            <a:r>
              <a:rPr lang="fr-CH" sz="1200" b="0" dirty="0" smtClean="0">
                <a:latin typeface="Europa-Light" panose="02000000000000000000" pitchFamily="2" charset="0"/>
              </a:rPr>
              <a:t> </a:t>
            </a:r>
            <a:endParaRPr lang="fr-CH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07112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Images 10-11-12 </a:t>
            </a:r>
            <a:r>
              <a:rPr lang="fr-CH" dirty="0" smtClean="0"/>
              <a:t>:</a:t>
            </a:r>
            <a:r>
              <a:rPr lang="fr-CH" baseline="0" dirty="0" smtClean="0"/>
              <a:t> </a:t>
            </a:r>
            <a:r>
              <a:rPr lang="fr-CH" dirty="0" smtClean="0"/>
              <a:t>BNL-BNP Paribas : Groupe bancaire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88786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</a:t>
            </a:r>
            <a:r>
              <a:rPr lang="fr-CH" b="1" baseline="0" dirty="0" smtClean="0"/>
              <a:t> 13 : </a:t>
            </a:r>
            <a:r>
              <a:rPr lang="fr-CH" sz="1200" b="0" dirty="0" smtClean="0">
                <a:latin typeface="Europa-Light" panose="02000000000000000000" pitchFamily="2" charset="0"/>
              </a:rPr>
              <a:t>La maison de verre, vue</a:t>
            </a:r>
            <a:r>
              <a:rPr lang="fr-CH" sz="1200" b="0" baseline="0" dirty="0" smtClean="0">
                <a:latin typeface="Europa-Light" panose="02000000000000000000" pitchFamily="2" charset="0"/>
              </a:rPr>
              <a:t> </a:t>
            </a:r>
            <a:r>
              <a:rPr lang="fr-CH" sz="1200" b="0" baseline="0" dirty="0" err="1" smtClean="0">
                <a:latin typeface="Europa-Light" panose="02000000000000000000" pitchFamily="2" charset="0"/>
              </a:rPr>
              <a:t>ext</a:t>
            </a:r>
            <a:r>
              <a:rPr lang="fr-CH" sz="1200" b="0" baseline="0" dirty="0" smtClean="0">
                <a:latin typeface="Europa-Light" panose="02000000000000000000" pitchFamily="2" charset="0"/>
              </a:rPr>
              <a:t>.</a:t>
            </a:r>
            <a:endParaRPr lang="fr-CH" b="0" baseline="0" dirty="0" smtClean="0"/>
          </a:p>
          <a:p>
            <a:r>
              <a:rPr lang="fr-CH" b="1" baseline="0" dirty="0" smtClean="0"/>
              <a:t>Image 14 : </a:t>
            </a:r>
            <a:r>
              <a:rPr lang="fr-CH" sz="1200" b="0" dirty="0" smtClean="0">
                <a:latin typeface="Europa-Light" panose="02000000000000000000" pitchFamily="2" charset="0"/>
              </a:rPr>
              <a:t>La maison de verre, vue </a:t>
            </a:r>
            <a:r>
              <a:rPr lang="fr-CH" sz="1200" b="0" dirty="0" err="1" smtClean="0">
                <a:latin typeface="Europa-Light" panose="02000000000000000000" pitchFamily="2" charset="0"/>
              </a:rPr>
              <a:t>int</a:t>
            </a:r>
            <a:r>
              <a:rPr lang="fr-CH" sz="1200" b="0" dirty="0" smtClean="0">
                <a:latin typeface="Europa-Light" panose="02000000000000000000" pitchFamily="2" charset="0"/>
              </a:rPr>
              <a:t>.</a:t>
            </a:r>
          </a:p>
          <a:p>
            <a:endParaRPr lang="fr-CH" sz="1200" b="1" baseline="0" dirty="0" smtClean="0">
              <a:latin typeface="Europa-Light" panose="02000000000000000000" pitchFamily="2" charset="0"/>
            </a:endParaRPr>
          </a:p>
          <a:p>
            <a:r>
              <a:rPr lang="fr-CH" sz="1200" b="1" baseline="0" dirty="0" smtClean="0">
                <a:latin typeface="Europa-Light" panose="02000000000000000000" pitchFamily="2" charset="0"/>
              </a:rPr>
              <a:t>Image 15, 16 et 17 </a:t>
            </a:r>
            <a:r>
              <a:rPr lang="fr-CH" sz="1200" b="0" baseline="0" dirty="0" smtClean="0">
                <a:latin typeface="Europa-Light" panose="02000000000000000000" pitchFamily="2" charset="0"/>
              </a:rPr>
              <a:t>: https://www.lightzoomlumiere.fr/realisation/sphere-rayonnante-oscar-niemeyer-par-licht-kunst-licht/ </a:t>
            </a:r>
            <a:endParaRPr lang="fr-CH" sz="1200" b="0" dirty="0" smtClean="0">
              <a:latin typeface="Europa-Light" panose="02000000000000000000" pitchFamily="2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40704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</a:t>
            </a:r>
            <a:r>
              <a:rPr lang="fr-CH" b="1" baseline="0" dirty="0" smtClean="0"/>
              <a:t> 18 </a:t>
            </a:r>
            <a:r>
              <a:rPr lang="fr-CH" baseline="0" dirty="0" smtClean="0"/>
              <a:t>: salle de réunion avec verre intelligent </a:t>
            </a:r>
          </a:p>
          <a:p>
            <a:r>
              <a:rPr lang="fr-CH" b="1" baseline="0" dirty="0" smtClean="0"/>
              <a:t>Image 19 </a:t>
            </a:r>
            <a:r>
              <a:rPr lang="fr-CH" baseline="0" dirty="0" smtClean="0"/>
              <a:t>: dégradé verre intelligent</a:t>
            </a:r>
            <a:endParaRPr lang="fr-CH" dirty="0" smtClean="0"/>
          </a:p>
          <a:p>
            <a:endParaRPr lang="fr-CH" dirty="0" smtClean="0"/>
          </a:p>
          <a:p>
            <a:r>
              <a:rPr lang="fr-CH" dirty="0" smtClean="0"/>
              <a:t>En un seul touché ou commande vocal, la</a:t>
            </a:r>
            <a:r>
              <a:rPr lang="fr-CH" baseline="0" dirty="0" smtClean="0"/>
              <a:t> vitre peut s’adapter à toutes situations : réunions professionnelles, présentations, rendez-vous privé, protection UV,…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74960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 20 </a:t>
            </a:r>
            <a:r>
              <a:rPr lang="fr-CH" dirty="0" smtClean="0"/>
              <a:t>: Le verre en 3D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b="1" dirty="0" smtClean="0">
                <a:latin typeface="Europa-Light" panose="02000000000000000000" pitchFamily="2" charset="0"/>
              </a:rPr>
              <a:t>Vidéo</a:t>
            </a:r>
            <a:r>
              <a:rPr lang="fr-CH" sz="1200" b="1" baseline="0" dirty="0" smtClean="0">
                <a:latin typeface="Europa-Light" panose="02000000000000000000" pitchFamily="2" charset="0"/>
              </a:rPr>
              <a:t> 1 : </a:t>
            </a:r>
            <a:r>
              <a:rPr lang="fr-CH" sz="1200" b="0" baseline="0" dirty="0" smtClean="0">
                <a:latin typeface="Europa-Light" panose="02000000000000000000" pitchFamily="2" charset="0"/>
              </a:rPr>
              <a:t>Nouvelles technologies du verre (il n’y a pas de son)</a:t>
            </a:r>
            <a:endParaRPr lang="fr-CH" sz="1100" b="0" dirty="0" smtClean="0"/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68474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="1" baseline="0" dirty="0" smtClean="0"/>
              <a:t>Image 21 : </a:t>
            </a:r>
            <a:r>
              <a:rPr lang="fr-CH" baseline="0" dirty="0" smtClean="0"/>
              <a:t>The 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 smtClean="0"/>
              <a:t>The Line</a:t>
            </a:r>
            <a:r>
              <a:rPr lang="fr-CH" baseline="0" dirty="0" smtClean="0"/>
              <a:t> : </a:t>
            </a:r>
            <a:r>
              <a:rPr lang="fr-C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« gratte-ciel horizontal » de 170 km, avec 200 m de largeur et une hauteur de 500 m, en plein milieu du désert de la péninsule arabique. On y propose un environnement sans voiture, utilisant de l’énergie renouvelable, avec des quartiers et des services aménagés verticalement, abritant jusqu’à 9 millions d’habitants.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22242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 22 </a:t>
            </a:r>
            <a:r>
              <a:rPr lang="fr-CH" dirty="0" smtClean="0"/>
              <a:t>:</a:t>
            </a:r>
            <a:r>
              <a:rPr lang="fr-CH" baseline="0" dirty="0" smtClean="0"/>
              <a:t> the Line, urbanisme révolutionnaire</a:t>
            </a:r>
          </a:p>
          <a:p>
            <a:r>
              <a:rPr lang="fr-CH" b="1" baseline="0" dirty="0" smtClean="0"/>
              <a:t>Image 23 </a:t>
            </a:r>
            <a:r>
              <a:rPr lang="fr-CH" baseline="0" dirty="0" smtClean="0"/>
              <a:t>: the line, vue dessus</a:t>
            </a:r>
          </a:p>
          <a:p>
            <a:r>
              <a:rPr lang="fr-CH" b="1" baseline="0" dirty="0" smtClean="0"/>
              <a:t>Image 24 </a:t>
            </a:r>
            <a:r>
              <a:rPr lang="fr-CH" baseline="0" dirty="0" smtClean="0"/>
              <a:t>: the line, vue face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12324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Plus d’infos sur : </a:t>
            </a:r>
            <a:r>
              <a:rPr lang="fr-CH" dirty="0" smtClean="0">
                <a:hlinkClick r:id="rId3"/>
              </a:rPr>
              <a:t>NEOM et THE LINE Avancent ! Mise à Jour 2024</a:t>
            </a:r>
            <a:r>
              <a:rPr lang="fr-CH" dirty="0" smtClean="0"/>
              <a:t> </a:t>
            </a:r>
          </a:p>
          <a:p>
            <a:endParaRPr lang="fr-CH" dirty="0" smtClean="0"/>
          </a:p>
          <a:p>
            <a:r>
              <a:rPr lang="fr-CH" b="1" dirty="0" smtClean="0"/>
              <a:t>Image 25, 26 et 27 </a:t>
            </a:r>
            <a:r>
              <a:rPr lang="fr-CH" dirty="0" smtClean="0"/>
              <a:t>: le</a:t>
            </a:r>
            <a:r>
              <a:rPr lang="fr-CH" baseline="0" dirty="0" smtClean="0"/>
              <a:t> projet EPICON pour 2030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61699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Image 28 </a:t>
            </a:r>
            <a:r>
              <a:rPr lang="fr-CH" dirty="0" smtClean="0"/>
              <a:t>: la douche avec les poissons, concours </a:t>
            </a:r>
            <a:r>
              <a:rPr lang="fr-CH" dirty="0" err="1" smtClean="0"/>
              <a:t>Hornbach</a:t>
            </a:r>
            <a:endParaRPr lang="fr-CH" dirty="0" smtClean="0"/>
          </a:p>
          <a:p>
            <a:r>
              <a:rPr lang="fr-CH" b="1" dirty="0" smtClean="0"/>
              <a:t>Image</a:t>
            </a:r>
            <a:r>
              <a:rPr lang="fr-CH" b="1" baseline="0" dirty="0" smtClean="0"/>
              <a:t> 29 </a:t>
            </a:r>
            <a:r>
              <a:rPr lang="fr-CH" baseline="0" dirty="0" smtClean="0"/>
              <a:t>: le pont de verre au Vietnam</a:t>
            </a:r>
          </a:p>
          <a:p>
            <a:endParaRPr lang="fr-CH" baseline="0" dirty="0" smtClean="0"/>
          </a:p>
          <a:p>
            <a:r>
              <a:rPr lang="fr-CH" b="1" dirty="0" smtClean="0"/>
              <a:t>Vidéo 2 :</a:t>
            </a:r>
            <a:r>
              <a:rPr lang="fr-CH" baseline="0" dirty="0" smtClean="0"/>
              <a:t> toboggan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2473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dirty="0" smtClean="0"/>
              <a:t>De gauche à droite : Image</a:t>
            </a:r>
            <a:r>
              <a:rPr lang="fr-CH" b="1" baseline="0" dirty="0" smtClean="0"/>
              <a:t>s 30 à 37</a:t>
            </a:r>
            <a:endParaRPr lang="fr-CH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84172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="1" dirty="0" smtClean="0"/>
              <a:t>Image</a:t>
            </a:r>
            <a:r>
              <a:rPr lang="fr-CH" b="1" baseline="0" dirty="0" smtClean="0"/>
              <a:t> issue de la campagne de promotion des métiers de l’AVEMECS - avril 2024</a:t>
            </a:r>
            <a:endParaRPr lang="fr-CH" b="1" dirty="0" smtClean="0"/>
          </a:p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04136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b="1" i="1" dirty="0" smtClean="0"/>
              <a:t>Vidéo</a:t>
            </a:r>
            <a:r>
              <a:rPr lang="fr-CH" b="1" i="1" baseline="0" dirty="0" smtClean="0"/>
              <a:t> 2 </a:t>
            </a:r>
            <a:r>
              <a:rPr lang="fr-CH" i="1" baseline="0" dirty="0" smtClean="0"/>
              <a:t>: Pars en stage avec </a:t>
            </a:r>
            <a:r>
              <a:rPr lang="fr-CH" i="1" baseline="0" dirty="0" err="1" smtClean="0"/>
              <a:t>Mathlide</a:t>
            </a:r>
            <a:r>
              <a:rPr lang="fr-CH" i="1" baseline="0" dirty="0" smtClean="0"/>
              <a:t> </a:t>
            </a:r>
            <a:r>
              <a:rPr lang="fr-CH" i="1" baseline="0" dirty="0" err="1" smtClean="0"/>
              <a:t>Gremaud</a:t>
            </a:r>
            <a:endParaRPr lang="fr-CH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36967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Expliquer les détails des 3 catégories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2337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Expliquer les différents métiers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21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25781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 smtClean="0"/>
              <a:t>Expliquer les différents métiers</a:t>
            </a:r>
          </a:p>
          <a:p>
            <a:r>
              <a:rPr lang="fr-CH" dirty="0" smtClean="0"/>
              <a:t>https://www.orientation.ch/dyn/show/1900?id=274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66611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C43A8F-1686-4B1B-83C7-B2DF1B0BFC6D}" type="slidenum">
              <a:rPr lang="fr-CH" smtClean="0"/>
              <a:t>25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1693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habits, personne, Visage humain, intérieur&#10;&#10;Description générée automatiquement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" r="16738"/>
          <a:stretch/>
        </p:blipFill>
        <p:spPr>
          <a:xfrm>
            <a:off x="3981449" y="-2"/>
            <a:ext cx="8252143" cy="686356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80" y="5031479"/>
            <a:ext cx="2642611" cy="137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1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5" r="11978"/>
          <a:stretch/>
        </p:blipFill>
        <p:spPr>
          <a:xfrm>
            <a:off x="3797643" y="-24714"/>
            <a:ext cx="9045146" cy="688271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4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69" y="4680155"/>
            <a:ext cx="3141374" cy="163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8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6EDACD6-8D0C-FA97-7619-053142BC5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r="9923"/>
          <a:stretch/>
        </p:blipFill>
        <p:spPr>
          <a:xfrm>
            <a:off x="3981449" y="-2"/>
            <a:ext cx="8252143" cy="68580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A2F1D2-5F84-49BB-958F-08C6E6EDD40F}"/>
              </a:ext>
            </a:extLst>
          </p:cNvPr>
          <p:cNvSpPr/>
          <p:nvPr userDrawn="1"/>
        </p:nvSpPr>
        <p:spPr>
          <a:xfrm>
            <a:off x="0" y="-5563"/>
            <a:ext cx="7284580" cy="6863563"/>
          </a:xfrm>
          <a:custGeom>
            <a:avLst/>
            <a:gdLst>
              <a:gd name="connsiteX0" fmla="*/ 0 w 7331075"/>
              <a:gd name="connsiteY0" fmla="*/ 0 h 6858000"/>
              <a:gd name="connsiteX1" fmla="*/ 7331075 w 7331075"/>
              <a:gd name="connsiteY1" fmla="*/ 0 h 6858000"/>
              <a:gd name="connsiteX2" fmla="*/ 7331075 w 7331075"/>
              <a:gd name="connsiteY2" fmla="*/ 6858000 h 6858000"/>
              <a:gd name="connsiteX3" fmla="*/ 0 w 7331075"/>
              <a:gd name="connsiteY3" fmla="*/ 6858000 h 6858000"/>
              <a:gd name="connsiteX4" fmla="*/ 0 w 7331075"/>
              <a:gd name="connsiteY4" fmla="*/ 0 h 6858000"/>
              <a:gd name="connsiteX0" fmla="*/ 0 w 7331075"/>
              <a:gd name="connsiteY0" fmla="*/ 0 h 6904495"/>
              <a:gd name="connsiteX1" fmla="*/ 7331075 w 7331075"/>
              <a:gd name="connsiteY1" fmla="*/ 0 h 6904495"/>
              <a:gd name="connsiteX2" fmla="*/ 4386397 w 7331075"/>
              <a:gd name="connsiteY2" fmla="*/ 6904495 h 6904495"/>
              <a:gd name="connsiteX3" fmla="*/ 0 w 7331075"/>
              <a:gd name="connsiteY3" fmla="*/ 6858000 h 6904495"/>
              <a:gd name="connsiteX4" fmla="*/ 0 w 7331075"/>
              <a:gd name="connsiteY4" fmla="*/ 0 h 6904495"/>
              <a:gd name="connsiteX0" fmla="*/ 0 w 7331075"/>
              <a:gd name="connsiteY0" fmla="*/ 0 h 6873498"/>
              <a:gd name="connsiteX1" fmla="*/ 7331075 w 7331075"/>
              <a:gd name="connsiteY1" fmla="*/ 0 h 6873498"/>
              <a:gd name="connsiteX2" fmla="*/ 5238804 w 7331075"/>
              <a:gd name="connsiteY2" fmla="*/ 6873498 h 6873498"/>
              <a:gd name="connsiteX3" fmla="*/ 0 w 7331075"/>
              <a:gd name="connsiteY3" fmla="*/ 6858000 h 6873498"/>
              <a:gd name="connsiteX4" fmla="*/ 0 w 7331075"/>
              <a:gd name="connsiteY4" fmla="*/ 0 h 6873498"/>
              <a:gd name="connsiteX0" fmla="*/ 0 w 7284580"/>
              <a:gd name="connsiteY0" fmla="*/ 15499 h 6888997"/>
              <a:gd name="connsiteX1" fmla="*/ 7284580 w 7284580"/>
              <a:gd name="connsiteY1" fmla="*/ 0 h 6888997"/>
              <a:gd name="connsiteX2" fmla="*/ 5238804 w 7284580"/>
              <a:gd name="connsiteY2" fmla="*/ 6888997 h 6888997"/>
              <a:gd name="connsiteX3" fmla="*/ 0 w 7284580"/>
              <a:gd name="connsiteY3" fmla="*/ 6873499 h 6888997"/>
              <a:gd name="connsiteX4" fmla="*/ 0 w 7284580"/>
              <a:gd name="connsiteY4" fmla="*/ 15499 h 6888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580" h="6888997">
                <a:moveTo>
                  <a:pt x="0" y="15499"/>
                </a:moveTo>
                <a:lnTo>
                  <a:pt x="7284580" y="0"/>
                </a:lnTo>
                <a:lnTo>
                  <a:pt x="5238804" y="6888997"/>
                </a:lnTo>
                <a:lnTo>
                  <a:pt x="0" y="6873499"/>
                </a:lnTo>
                <a:lnTo>
                  <a:pt x="0" y="15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Espace réservé du texte 16">
            <a:extLst>
              <a:ext uri="{FF2B5EF4-FFF2-40B4-BE49-F238E27FC236}">
                <a16:creationId xmlns:a16="http://schemas.microsoft.com/office/drawing/2014/main" id="{2B28C6BA-B873-4B4E-A9B7-A18D3CF3FC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744782"/>
            <a:ext cx="5813426" cy="7220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PRÉSENTATION</a:t>
            </a:r>
            <a:endParaRPr lang="fr-CH" dirty="0"/>
          </a:p>
        </p:txBody>
      </p:sp>
      <p:sp>
        <p:nvSpPr>
          <p:cNvPr id="4" name="Espace réservé du texte 16">
            <a:extLst>
              <a:ext uri="{FF2B5EF4-FFF2-40B4-BE49-F238E27FC236}">
                <a16:creationId xmlns:a16="http://schemas.microsoft.com/office/drawing/2014/main" id="{94605589-CC0B-4D74-A886-4145F24B7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4" y="1466850"/>
            <a:ext cx="5813427" cy="857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POWERPOINT</a:t>
            </a:r>
            <a:endParaRPr lang="fr-CH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3CED0A-0CF5-4A61-9E6B-DC92CC5A3C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905" y="4967288"/>
            <a:ext cx="2100534" cy="109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2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AE869-CF27-477A-BA55-5C4C8AA41CF2}" type="datetimeFigureOut">
              <a:rPr lang="fr-CH" smtClean="0"/>
              <a:t>17.04.2025</a:t>
            </a:fld>
            <a:endParaRPr lang="fr-CH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84991-B37E-4CB7-8A76-6195D2B05EF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5317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756655-86D8-480B-8B28-9185F504C9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569F0-58E8-40A8-AEEB-D4C8F7848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1629" y="1049076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FA99C68-9435-4B7F-B0E2-7E56C08A34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0275" y="2237231"/>
            <a:ext cx="7021492" cy="3896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LOREM  IPSUM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VIVAMUS VEL EROS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TINCIDUNT VITAE MAURIS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VIVAMUS VEL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IN QUIS LIBERO ULTRICIES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DONEX LEO ERAT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8F91C4-98F6-4A57-8CF7-1DD4929CE1B7}"/>
              </a:ext>
            </a:extLst>
          </p:cNvPr>
          <p:cNvCxnSpPr/>
          <p:nvPr userDrawn="1"/>
        </p:nvCxnSpPr>
        <p:spPr>
          <a:xfrm>
            <a:off x="1123950" y="1568450"/>
            <a:ext cx="7429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355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6756655-86D8-480B-8B28-9185F504C9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re 8">
            <a:extLst>
              <a:ext uri="{FF2B5EF4-FFF2-40B4-BE49-F238E27FC236}">
                <a16:creationId xmlns:a16="http://schemas.microsoft.com/office/drawing/2014/main" id="{BDB569F0-58E8-40A8-AEEB-D4C8F7848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1629" y="1049076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BFA99C68-9435-4B7F-B0E2-7E56C08A34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0275" y="2237231"/>
            <a:ext cx="7021492" cy="3896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LOREM  IPSUM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VIVAMUS VEL EROS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TINCIDUNT VITAE MAURIS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VIVAMUS VEL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IN QUIS LIBERO ULTRICIES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DONEX LEO ERAT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38F91C4-98F6-4A57-8CF7-1DD4929CE1B7}"/>
              </a:ext>
            </a:extLst>
          </p:cNvPr>
          <p:cNvCxnSpPr/>
          <p:nvPr userDrawn="1"/>
        </p:nvCxnSpPr>
        <p:spPr>
          <a:xfrm>
            <a:off x="1123950" y="1568450"/>
            <a:ext cx="74295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203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avec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748B875C-4713-4AB7-B795-EED8754A3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DE SOMMAIRE</a:t>
            </a:r>
            <a:endParaRPr lang="fr-CH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7C056333-E975-44F3-A441-F54DB7E72D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AVEC IMAGES</a:t>
            </a:r>
          </a:p>
        </p:txBody>
      </p:sp>
      <p:sp>
        <p:nvSpPr>
          <p:cNvPr id="9" name="Espace réservé pour une image  15">
            <a:extLst>
              <a:ext uri="{FF2B5EF4-FFF2-40B4-BE49-F238E27FC236}">
                <a16:creationId xmlns:a16="http://schemas.microsoft.com/office/drawing/2014/main" id="{38DDD0D0-FEC0-4025-84D7-7669E65FC73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1701" y="1876426"/>
            <a:ext cx="3422650" cy="33813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0" name="Espace réservé pour une image  15">
            <a:extLst>
              <a:ext uri="{FF2B5EF4-FFF2-40B4-BE49-F238E27FC236}">
                <a16:creationId xmlns:a16="http://schemas.microsoft.com/office/drawing/2014/main" id="{B9D9A5EA-6FAC-42B9-811C-647EAB393DA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391025" y="1876425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1" name="Espace réservé pour une image  15">
            <a:extLst>
              <a:ext uri="{FF2B5EF4-FFF2-40B4-BE49-F238E27FC236}">
                <a16:creationId xmlns:a16="http://schemas.microsoft.com/office/drawing/2014/main" id="{42BA0309-4C6B-40B5-B0BA-418C8C8EF6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67649" y="1876424"/>
            <a:ext cx="3409950" cy="338137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17132C74-75B3-4026-93A1-C2B73BAAA55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4877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LOREM IPSUM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CB076191-DFE5-446B-9AD8-48060EA4091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910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VIVAMUS VEL EROS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C5FC8A1-2A64-4D3E-8016-2CEAE9DCF13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858125" y="5267026"/>
            <a:ext cx="3419474" cy="686099"/>
          </a:xfrm>
          <a:prstGeom prst="rect">
            <a:avLst/>
          </a:prstGeom>
          <a:solidFill>
            <a:srgbClr val="E05206"/>
          </a:solidFill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TINCIDUNT VITAE MAURIS</a:t>
            </a:r>
          </a:p>
        </p:txBody>
      </p:sp>
    </p:spTree>
    <p:extLst>
      <p:ext uri="{BB962C8B-B14F-4D97-AF65-F5344CB8AC3E}">
        <p14:creationId xmlns:p14="http://schemas.microsoft.com/office/powerpoint/2010/main" val="338298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ersonne, intérieur, habits, Visage humain&#10;&#10;Description générée automatiquement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 b="20713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6994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9" b="18169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7016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9" b="15525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2930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e début 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2DC9D2-6623-25A4-53FC-CA6570519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6" b="21706"/>
          <a:stretch/>
        </p:blipFill>
        <p:spPr>
          <a:xfrm>
            <a:off x="0" y="0"/>
            <a:ext cx="12192000" cy="5174455"/>
          </a:xfrm>
          <a:prstGeom prst="rect">
            <a:avLst/>
          </a:prstGeom>
        </p:spPr>
      </p:pic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01588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ébut de chapitre_AUCHO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6FFE7421-D271-4C54-B0B5-6874C19AD1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924" y="5602532"/>
            <a:ext cx="668020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E05206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PAGE DE DÉBUT DE CHAPITRE</a:t>
            </a:r>
            <a:endParaRPr lang="fr-CH" dirty="0"/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993D220C-F945-46EE-8E3A-CE0D6FAAD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7874" y="5991225"/>
            <a:ext cx="6699251" cy="3886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FR" dirty="0"/>
              <a:t>DE LA PRÉSENTATION</a:t>
            </a:r>
            <a:endParaRPr lang="fr-CH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A6B155-4505-416A-9CDD-BB4C70A3A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1736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3145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STANDARD AVEC CONTENU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SOUS TITRE DE LA PAGE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90DAB08-D9B1-4B02-A0E4-D7FE962FE49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975" y="1800225"/>
            <a:ext cx="10429875" cy="4032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  <a:latin typeface="+mn-lt"/>
              </a:defRPr>
            </a:lvl2pPr>
            <a:lvl3pPr>
              <a:defRPr>
                <a:solidFill>
                  <a:schemeClr val="tx1"/>
                </a:solidFill>
                <a:latin typeface="+mn-lt"/>
              </a:defRPr>
            </a:lvl3pPr>
            <a:lvl4pPr>
              <a:defRPr>
                <a:solidFill>
                  <a:schemeClr val="tx1"/>
                </a:solidFill>
                <a:latin typeface="+mn-lt"/>
              </a:defRPr>
            </a:lvl4pPr>
            <a:lvl5pPr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61FF038-6942-4905-FE30-2C2B30CF3F2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32125" y="36877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06425" algn="r"/>
                <a:tab pos="6030913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6425" algn="r"/>
                <a:tab pos="6030913" algn="r"/>
              </a:tabLst>
            </a:pPr>
            <a:r>
              <a:rPr kumimoji="0" lang="fr-CH" altLang="fr-FR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Europa-Light" panose="02000000000000000000" pitchFamily="2" charset="0"/>
                <a:ea typeface="Europa-Light" panose="02000000000000000000" pitchFamily="2" charset="0"/>
                <a:cs typeface="Times New Roman" panose="02020603050405020304" pitchFamily="18" charset="0"/>
              </a:rPr>
              <a:t>	</a:t>
            </a:r>
            <a:endParaRPr kumimoji="0" lang="fr-CH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86408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 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975" y="2589656"/>
            <a:ext cx="4488655" cy="332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AVEC 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CONTENU DOUBLE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42204EE6-203C-47D9-B401-08880F319D61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254750" y="2563976"/>
            <a:ext cx="4488655" cy="332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9FA33D31-5BED-4564-A9B1-3ECD0C80B40F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254749" y="2023069"/>
            <a:ext cx="4483501" cy="448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E05206"/>
                </a:solidFill>
                <a:latin typeface="+mj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RUBRIQUE 2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DDA928B7-7DEC-459E-84E1-364630260AB4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821129" y="1958404"/>
            <a:ext cx="4483501" cy="448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E05206"/>
                </a:solidFill>
                <a:latin typeface="+mj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RUBRIQUE 1</a:t>
            </a:r>
          </a:p>
        </p:txBody>
      </p:sp>
    </p:spTree>
    <p:extLst>
      <p:ext uri="{BB962C8B-B14F-4D97-AF65-F5344CB8AC3E}">
        <p14:creationId xmlns:p14="http://schemas.microsoft.com/office/powerpoint/2010/main" val="3526429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 avec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884967" cy="408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AVEC CONTENU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COMPARAISON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E1A1B7E0-E20D-4C14-A6E0-70D48A91896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2425" y="0"/>
            <a:ext cx="4219575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endParaRPr lang="fr-CH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3B24D1A3-BBC2-6217-55BA-A8E077EA2363}"/>
              </a:ext>
            </a:extLst>
          </p:cNvPr>
          <p:cNvCxnSpPr>
            <a:cxnSpLocks/>
          </p:cNvCxnSpPr>
          <p:nvPr userDrawn="1"/>
        </p:nvCxnSpPr>
        <p:spPr>
          <a:xfrm>
            <a:off x="815975" y="5998471"/>
            <a:ext cx="69071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E7EF66E-BEBB-E931-3E89-1752A9EE350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75838635"/>
              </p:ext>
            </p:extLst>
          </p:nvPr>
        </p:nvGraphicFramePr>
        <p:xfrm>
          <a:off x="815975" y="6093442"/>
          <a:ext cx="6994529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0551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1488180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2480497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204274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pic>
        <p:nvPicPr>
          <p:cNvPr id="4" name="Image 231">
            <a:extLst>
              <a:ext uri="{FF2B5EF4-FFF2-40B4-BE49-F238E27FC236}">
                <a16:creationId xmlns:a16="http://schemas.microsoft.com/office/drawing/2014/main" id="{235F3173-DA71-D4EA-BD3E-FB865E7025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6149975"/>
            <a:ext cx="446087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7">
            <a:extLst>
              <a:ext uri="{FF2B5EF4-FFF2-40B4-BE49-F238E27FC236}">
                <a16:creationId xmlns:a16="http://schemas.microsoft.com/office/drawing/2014/main" id="{AD1793B5-2C3C-8B21-3104-DC16AF3D75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5988" r="14834"/>
          <a:stretch/>
        </p:blipFill>
        <p:spPr>
          <a:xfrm>
            <a:off x="5143500" y="6003945"/>
            <a:ext cx="952500" cy="7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07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mixe textes e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0199F02B-4C84-4425-8C14-F3E81BB48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222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F2D46"/>
                </a:solidFill>
                <a:latin typeface="Galano Grotesque Light" panose="00000400000000000000" pitchFamily="50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Titre 8">
            <a:extLst>
              <a:ext uri="{FF2B5EF4-FFF2-40B4-BE49-F238E27FC236}">
                <a16:creationId xmlns:a16="http://schemas.microsoft.com/office/drawing/2014/main" id="{5BEA3249-D88D-45AD-B94E-DA398F1DDF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3029" y="632445"/>
            <a:ext cx="6940138" cy="415305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rgbClr val="E05206"/>
                </a:solidFill>
                <a:latin typeface="+mj-lt"/>
              </a:defRPr>
            </a:lvl1pPr>
          </a:lstStyle>
          <a:p>
            <a:r>
              <a:rPr lang="fr-FR" dirty="0"/>
              <a:t>PAGE MIXE</a:t>
            </a:r>
            <a:endParaRPr lang="fr-CH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EB5B4D53-E895-4C91-84F9-B0F0921C23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0596" y="1080731"/>
            <a:ext cx="6952571" cy="4585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E05206"/>
                </a:solidFill>
                <a:latin typeface="+mn-lt"/>
              </a:defRPr>
            </a:lvl1pPr>
          </a:lstStyle>
          <a:p>
            <a:pPr lvl="0"/>
            <a:r>
              <a:rPr lang="fr-CH" dirty="0"/>
              <a:t>TEXTES ET IMAGES</a:t>
            </a:r>
          </a:p>
        </p:txBody>
      </p:sp>
      <p:sp>
        <p:nvSpPr>
          <p:cNvPr id="12" name="Espace réservé pour une image  15">
            <a:extLst>
              <a:ext uri="{FF2B5EF4-FFF2-40B4-BE49-F238E27FC236}">
                <a16:creationId xmlns:a16="http://schemas.microsoft.com/office/drawing/2014/main" id="{AAF28A6D-BFC4-4DB5-80F4-3E1B1EFF695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2494" y="3231356"/>
            <a:ext cx="5155406" cy="24598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sp>
        <p:nvSpPr>
          <p:cNvPr id="13" name="Espace réservé pour une image  15">
            <a:extLst>
              <a:ext uri="{FF2B5EF4-FFF2-40B4-BE49-F238E27FC236}">
                <a16:creationId xmlns:a16="http://schemas.microsoft.com/office/drawing/2014/main" id="{1C0F3C68-7A79-4B3C-A6E7-A8281EDAAF0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17432" y="3226482"/>
            <a:ext cx="5155406" cy="24598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endParaRPr lang="fr-CH" dirty="0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B30ED2C8-C300-CE5C-CA3A-B7590E1DFCA2}"/>
              </a:ext>
            </a:extLst>
          </p:cNvPr>
          <p:cNvCxnSpPr/>
          <p:nvPr userDrawn="1"/>
        </p:nvCxnSpPr>
        <p:spPr>
          <a:xfrm>
            <a:off x="815975" y="5998471"/>
            <a:ext cx="10429875" cy="0"/>
          </a:xfrm>
          <a:prstGeom prst="line">
            <a:avLst/>
          </a:prstGeom>
          <a:ln>
            <a:solidFill>
              <a:srgbClr val="003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AE9EE86-02E2-D944-7E9A-88B45F2D6AB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74997872"/>
              </p:ext>
            </p:extLst>
          </p:nvPr>
        </p:nvGraphicFramePr>
        <p:xfrm>
          <a:off x="815975" y="6093442"/>
          <a:ext cx="10429876" cy="698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3152">
                  <a:extLst>
                    <a:ext uri="{9D8B030D-6E8A-4147-A177-3AD203B41FA5}">
                      <a16:colId xmlns:a16="http://schemas.microsoft.com/office/drawing/2014/main" val="3207050459"/>
                    </a:ext>
                  </a:extLst>
                </a:gridCol>
                <a:gridCol w="2236488">
                  <a:extLst>
                    <a:ext uri="{9D8B030D-6E8A-4147-A177-3AD203B41FA5}">
                      <a16:colId xmlns:a16="http://schemas.microsoft.com/office/drawing/2014/main" val="2808333856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902818448"/>
                    </a:ext>
                  </a:extLst>
                </a:gridCol>
                <a:gridCol w="3727775">
                  <a:extLst>
                    <a:ext uri="{9D8B030D-6E8A-4147-A177-3AD203B41FA5}">
                      <a16:colId xmlns:a16="http://schemas.microsoft.com/office/drawing/2014/main" val="2896729789"/>
                    </a:ext>
                  </a:extLst>
                </a:gridCol>
                <a:gridCol w="3069901">
                  <a:extLst>
                    <a:ext uri="{9D8B030D-6E8A-4147-A177-3AD203B41FA5}">
                      <a16:colId xmlns:a16="http://schemas.microsoft.com/office/drawing/2014/main" val="3264817552"/>
                    </a:ext>
                  </a:extLst>
                </a:gridCol>
              </a:tblGrid>
              <a:tr h="626745"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/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Association valaisanne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des entreprise de menuiserie,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ébénisterie, charpenterie,</a:t>
                      </a:r>
                      <a:b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</a:br>
                      <a:r>
                        <a:rPr lang="fr-CH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scierie et vitrerie</a:t>
                      </a:r>
                      <a:endParaRPr lang="fr-CH" sz="105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ts val="1100"/>
                        </a:lnSpc>
                        <a:tabLst>
                          <a:tab pos="607060" algn="l"/>
                          <a:tab pos="6030595" algn="r"/>
                        </a:tabLst>
                      </a:pPr>
                      <a:endParaRPr lang="fr-CH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Europa-Light" panose="02000000000000000000" pitchFamily="2" charset="0"/>
                        <a:ea typeface="Europa-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492132"/>
                  </a:ext>
                </a:extLst>
              </a:tr>
            </a:tbl>
          </a:graphicData>
        </a:graphic>
      </p:graphicFrame>
      <p:pic>
        <p:nvPicPr>
          <p:cNvPr id="4" name="Image 231">
            <a:extLst>
              <a:ext uri="{FF2B5EF4-FFF2-40B4-BE49-F238E27FC236}">
                <a16:creationId xmlns:a16="http://schemas.microsoft.com/office/drawing/2014/main" id="{582C953A-982B-5E93-76AD-3305D2D14D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6149975"/>
            <a:ext cx="446087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7">
            <a:extLst>
              <a:ext uri="{FF2B5EF4-FFF2-40B4-BE49-F238E27FC236}">
                <a16:creationId xmlns:a16="http://schemas.microsoft.com/office/drawing/2014/main" id="{612120FF-C926-F0AA-1CE2-6B264085C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5988" r="14834"/>
          <a:stretch/>
        </p:blipFill>
        <p:spPr>
          <a:xfrm>
            <a:off x="8451850" y="6031593"/>
            <a:ext cx="952500" cy="72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6933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0" y="5310909"/>
            <a:ext cx="2655897" cy="137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24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0" b="77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 userDrawn="1"/>
        </p:nvSpPr>
        <p:spPr>
          <a:xfrm>
            <a:off x="819149" y="3560806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 userDrawn="1"/>
        </p:nvSpPr>
        <p:spPr>
          <a:xfrm>
            <a:off x="819150" y="4284791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67E4C69-C1DC-B874-4A88-AB1BDDF4B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17748" t="14991" r="16568" b="15191"/>
          <a:stretch/>
        </p:blipFill>
        <p:spPr>
          <a:xfrm>
            <a:off x="8953500" y="431800"/>
            <a:ext cx="2670075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05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48A3076-C603-496C-AF6E-6294038B4A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989" y="240145"/>
            <a:ext cx="2157795" cy="112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5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63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0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816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83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8" r:id="rId2"/>
    <p:sldLayoutId id="2147483669" r:id="rId3"/>
    <p:sldLayoutId id="2147483671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59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lano Grotesque Light" panose="000004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90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9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CH" dirty="0" smtClean="0"/>
              <a:t>PRÉSENTATION</a:t>
            </a:r>
            <a:endParaRPr lang="fr-CH" dirty="0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758825" y="1597479"/>
            <a:ext cx="7004245" cy="8572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H" sz="4000" dirty="0" err="1" smtClean="0"/>
              <a:t>Vitrier</a:t>
            </a:r>
            <a:r>
              <a:rPr lang="fr-CH" sz="4000" dirty="0" err="1" smtClean="0">
                <a:sym typeface="Symbol" panose="05050102010706020507" pitchFamily="18" charset="2"/>
              </a:rPr>
              <a:t></a:t>
            </a:r>
            <a:r>
              <a:rPr lang="fr-CH" sz="4000" dirty="0" err="1" smtClean="0"/>
              <a:t>ère</a:t>
            </a:r>
            <a:r>
              <a:rPr lang="fr-CH" sz="4000" dirty="0" smtClean="0"/>
              <a:t> (CFC)</a:t>
            </a:r>
          </a:p>
        </p:txBody>
      </p:sp>
    </p:spTree>
    <p:extLst>
      <p:ext uri="{BB962C8B-B14F-4D97-AF65-F5344CB8AC3E}">
        <p14:creationId xmlns:p14="http://schemas.microsoft.com/office/powerpoint/2010/main" val="99186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320509" y="228595"/>
            <a:ext cx="6291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35E03"/>
                </a:solidFill>
                <a:latin typeface="Europa-Bold" panose="02000000000000000000" pitchFamily="2" charset="0"/>
              </a:rPr>
              <a:t>Être </a:t>
            </a:r>
            <a:r>
              <a:rPr lang="fr-CH" dirty="0" err="1" smtClean="0">
                <a:solidFill>
                  <a:srgbClr val="F35E03"/>
                </a:solidFill>
                <a:latin typeface="Europa-Bold" panose="02000000000000000000" pitchFamily="2" charset="0"/>
              </a:rPr>
              <a:t>vitrier</a:t>
            </a:r>
            <a:r>
              <a:rPr lang="fr-CH" dirty="0" err="1" smtClean="0">
                <a:solidFill>
                  <a:srgbClr val="E05206"/>
                </a:solidFill>
                <a:sym typeface="Symbol" panose="05050102010706020507" pitchFamily="18" charset="2"/>
              </a:rPr>
              <a:t></a:t>
            </a:r>
            <a:r>
              <a:rPr lang="fr-CH" dirty="0" err="1" smtClean="0">
                <a:solidFill>
                  <a:srgbClr val="F35E03"/>
                </a:solidFill>
                <a:latin typeface="Europa-Bold" panose="02000000000000000000" pitchFamily="2" charset="0"/>
              </a:rPr>
              <a:t>ère</a:t>
            </a:r>
            <a:r>
              <a:rPr lang="fr-CH" dirty="0" smtClean="0">
                <a:solidFill>
                  <a:srgbClr val="F35E03"/>
                </a:solidFill>
                <a:latin typeface="Europa-Bold" panose="02000000000000000000" pitchFamily="2" charset="0"/>
              </a:rPr>
              <a:t>, c’est participer à la construction…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53862" y="5293263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H" b="1" dirty="0" smtClean="0"/>
              <a:t>Au Club Alpin, </a:t>
            </a:r>
            <a:r>
              <a:rPr lang="fr-CH" dirty="0" smtClean="0"/>
              <a:t>à </a:t>
            </a:r>
            <a:r>
              <a:rPr lang="fr-CH" dirty="0" err="1" smtClean="0"/>
              <a:t>Champex</a:t>
            </a:r>
            <a:r>
              <a:rPr lang="fr-CH" dirty="0" smtClean="0"/>
              <a:t>-Lac</a:t>
            </a:r>
            <a:endParaRPr lang="fr-CH" dirty="0"/>
          </a:p>
        </p:txBody>
      </p:sp>
      <p:pic>
        <p:nvPicPr>
          <p:cNvPr id="3074" name="Picture 2" descr="https://www.acomet.ch/data/realisation/179_5fd77e84dac3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55" y="1169618"/>
            <a:ext cx="5983110" cy="398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28955" y="665380"/>
            <a:ext cx="5450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35E03"/>
                </a:solidFill>
                <a:latin typeface="Europa-Bold" panose="02000000000000000000" pitchFamily="2" charset="0"/>
              </a:rPr>
              <a:t>… d’hôtels modernes</a:t>
            </a:r>
          </a:p>
        </p:txBody>
      </p:sp>
      <p:pic>
        <p:nvPicPr>
          <p:cNvPr id="3076" name="Picture 4" descr="https://www.acomet.ch/data/realisation/179_600eba1a7e35a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015" y="1537097"/>
            <a:ext cx="4880669" cy="32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7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629741" y="376899"/>
            <a:ext cx="4554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smtClean="0">
                <a:solidFill>
                  <a:srgbClr val="E05206"/>
                </a:solidFill>
                <a:latin typeface="+mj-lt"/>
              </a:rPr>
              <a:t>... </a:t>
            </a:r>
            <a:r>
              <a:rPr lang="fr-CH" sz="2000" dirty="0">
                <a:solidFill>
                  <a:srgbClr val="E05206"/>
                </a:solidFill>
                <a:latin typeface="+mj-lt"/>
              </a:rPr>
              <a:t>d</a:t>
            </a:r>
            <a:r>
              <a:rPr lang="fr-CH" sz="2000" dirty="0" smtClean="0">
                <a:solidFill>
                  <a:srgbClr val="E05206"/>
                </a:solidFill>
                <a:latin typeface="+mj-lt"/>
              </a:rPr>
              <a:t>e chalets</a:t>
            </a:r>
          </a:p>
        </p:txBody>
      </p:sp>
      <p:pic>
        <p:nvPicPr>
          <p:cNvPr id="1026" name="Picture 2" descr="https://www.acomet.ch/data/realisation/211_6461cf838e38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78" y="996393"/>
            <a:ext cx="6551038" cy="436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326449" y="5579724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Chalet «Les </a:t>
            </a:r>
            <a:r>
              <a:rPr lang="fr-CH" sz="1600" b="1" dirty="0" err="1" smtClean="0">
                <a:latin typeface="Europa-Light" panose="02000000000000000000" pitchFamily="2" charset="0"/>
              </a:rPr>
              <a:t>Capulettes</a:t>
            </a:r>
            <a:r>
              <a:rPr lang="fr-CH" sz="1600" b="1" dirty="0" smtClean="0">
                <a:latin typeface="Europa-Light" panose="02000000000000000000" pitchFamily="2" charset="0"/>
              </a:rPr>
              <a:t>» </a:t>
            </a:r>
            <a:r>
              <a:rPr lang="fr-CH" sz="1600" dirty="0" smtClean="0">
                <a:latin typeface="Europa-Light" panose="02000000000000000000" pitchFamily="2" charset="0"/>
              </a:rPr>
              <a:t>à Villars-sur-</a:t>
            </a:r>
            <a:r>
              <a:rPr lang="fr-CH" sz="1600" dirty="0" err="1" smtClean="0">
                <a:latin typeface="Europa-Light" panose="02000000000000000000" pitchFamily="2" charset="0"/>
              </a:rPr>
              <a:t>Ollon</a:t>
            </a:r>
            <a:endParaRPr lang="fr-CH" sz="1400" dirty="0" smtClean="0"/>
          </a:p>
        </p:txBody>
      </p:sp>
    </p:spTree>
    <p:extLst>
      <p:ext uri="{BB962C8B-B14F-4D97-AF65-F5344CB8AC3E}">
        <p14:creationId xmlns:p14="http://schemas.microsoft.com/office/powerpoint/2010/main" val="22139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acomet.ch/data/realisation/212_6482c8b306b3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08" y="195944"/>
            <a:ext cx="5506925" cy="366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acomet.ch/data/realisation/212_6482c9f678e6d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461" y="2631817"/>
            <a:ext cx="6022506" cy="401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-185058" y="3893466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Les bureaux de </a:t>
            </a:r>
            <a:r>
              <a:rPr lang="fr-CH" sz="1600" b="1" dirty="0" err="1" smtClean="0">
                <a:latin typeface="Europa-Light" panose="02000000000000000000" pitchFamily="2" charset="0"/>
              </a:rPr>
              <a:t>Finaversum</a:t>
            </a:r>
            <a:r>
              <a:rPr lang="fr-CH" sz="1600" b="1" dirty="0" smtClean="0">
                <a:latin typeface="Europa-Light" panose="02000000000000000000" pitchFamily="2" charset="0"/>
              </a:rPr>
              <a:t>, </a:t>
            </a:r>
            <a:r>
              <a:rPr lang="fr-CH" sz="1600" dirty="0" smtClean="0">
                <a:latin typeface="Europa-Light" panose="02000000000000000000" pitchFamily="2" charset="0"/>
              </a:rPr>
              <a:t>à Martigny</a:t>
            </a:r>
            <a:endParaRPr lang="fr-CH" sz="14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4471665" y="195944"/>
            <a:ext cx="4554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smtClean="0">
                <a:solidFill>
                  <a:srgbClr val="E05206"/>
                </a:solidFill>
                <a:latin typeface="+mj-lt"/>
              </a:rPr>
              <a:t>... de bureaux</a:t>
            </a:r>
          </a:p>
        </p:txBody>
      </p:sp>
    </p:spTree>
    <p:extLst>
      <p:ext uri="{BB962C8B-B14F-4D97-AF65-F5344CB8AC3E}">
        <p14:creationId xmlns:p14="http://schemas.microsoft.com/office/powerpoint/2010/main" val="34462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69931" y="-14630400"/>
            <a:ext cx="3509746" cy="88454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3538"/>
            <a:ext cx="5998828" cy="609111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828" y="1066897"/>
            <a:ext cx="7080163" cy="47244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900027" y="525163"/>
            <a:ext cx="5539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smtClean="0">
                <a:solidFill>
                  <a:srgbClr val="E05206"/>
                </a:solidFill>
                <a:latin typeface="+mj-lt"/>
              </a:rPr>
              <a:t>... de projets innovants et dynamiques...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46575" y="5904702"/>
            <a:ext cx="5895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err="1"/>
              <a:t>Carnal</a:t>
            </a:r>
            <a:r>
              <a:rPr lang="fr-CH" sz="1600" b="1" dirty="0"/>
              <a:t> Hall </a:t>
            </a:r>
            <a:r>
              <a:rPr lang="fr-CH" sz="1600" b="1" dirty="0" err="1"/>
              <a:t>Rosey</a:t>
            </a:r>
            <a:r>
              <a:rPr lang="fr-CH" sz="1600" dirty="0"/>
              <a:t>, </a:t>
            </a:r>
            <a:r>
              <a:rPr lang="fr-CH" sz="1600" dirty="0" smtClean="0"/>
              <a:t>un centre artistique et culturel, à Rolle</a:t>
            </a:r>
            <a:endParaRPr lang="fr-CH" sz="1600" dirty="0"/>
          </a:p>
        </p:txBody>
      </p:sp>
    </p:spTree>
    <p:extLst>
      <p:ext uri="{BB962C8B-B14F-4D97-AF65-F5344CB8AC3E}">
        <p14:creationId xmlns:p14="http://schemas.microsoft.com/office/powerpoint/2010/main" val="346134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10351" y="751926"/>
            <a:ext cx="43827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… Et de bâtiments partout dans le monde</a:t>
            </a:r>
            <a:endParaRPr lang="fr-CH" sz="2000" dirty="0">
              <a:solidFill>
                <a:srgbClr val="F35E03"/>
              </a:solidFill>
              <a:latin typeface="+mj-lt"/>
            </a:endParaRPr>
          </a:p>
          <a:p>
            <a:endParaRPr lang="fr-CH" dirty="0">
              <a:solidFill>
                <a:srgbClr val="F35E03"/>
              </a:solidFill>
              <a:latin typeface="Europa-Light" panose="02000000000000000000" pitchFamily="2" charset="0"/>
            </a:endParaRPr>
          </a:p>
        </p:txBody>
      </p:sp>
      <p:pic>
        <p:nvPicPr>
          <p:cNvPr id="5" name="Picture 2" descr="https://www.glastroesch.com/fileadmin/user_upload/News/2023/CUBE_Berlin/jpg-final-Cube-berlin-glasfassade-rnnr-0-Canon5dsr-Architekturfotografie-16-06-2020-000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51" y="2357885"/>
            <a:ext cx="4602768" cy="306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414077" y="4097490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Une école de commerce,</a:t>
            </a:r>
            <a:r>
              <a:rPr lang="fr-CH" sz="1600" dirty="0" smtClean="0">
                <a:latin typeface="Europa-Light" panose="02000000000000000000" pitchFamily="2" charset="0"/>
              </a:rPr>
              <a:t> à New York</a:t>
            </a:r>
            <a:endParaRPr lang="fr-CH" sz="1400" dirty="0" smtClean="0"/>
          </a:p>
        </p:txBody>
      </p:sp>
      <p:sp>
        <p:nvSpPr>
          <p:cNvPr id="9" name="ZoneTexte 8"/>
          <p:cNvSpPr txBox="1"/>
          <p:nvPr/>
        </p:nvSpPr>
        <p:spPr>
          <a:xfrm>
            <a:off x="146514" y="5425658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Le Cube en verre, </a:t>
            </a:r>
            <a:r>
              <a:rPr lang="fr-CH" sz="1600" dirty="0" smtClean="0">
                <a:latin typeface="Europa-Light" panose="02000000000000000000" pitchFamily="2" charset="0"/>
              </a:rPr>
              <a:t>à Berlin</a:t>
            </a:r>
            <a:endParaRPr lang="fr-CH" sz="1400" dirty="0" smtClean="0"/>
          </a:p>
        </p:txBody>
      </p:sp>
      <p:pic>
        <p:nvPicPr>
          <p:cNvPr id="1030" name="Picture 6" descr="https://www.glastroesch.com/fileadmin/user_upload/News/2023/Columbia-Business-School/03_Glas-Troesch_Columbia-Business-School_Copyright-Iwan-Baa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758" y="431319"/>
            <a:ext cx="5348381" cy="356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18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ège social de la BNL-BNP Paribas 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13" y="1804158"/>
            <a:ext cx="3763282" cy="394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iège social de la BNL-BNP Paribas 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34" y="634481"/>
            <a:ext cx="2184797" cy="457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iège social de la BNL-BNP Paribas 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570" y="1943025"/>
            <a:ext cx="4035284" cy="366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66320" y="5815487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Le siège de la BNL-BNP Paribas </a:t>
            </a:r>
            <a:r>
              <a:rPr lang="fr-CH" sz="1600" dirty="0" smtClean="0">
                <a:latin typeface="Europa-Light" panose="02000000000000000000" pitchFamily="2" charset="0"/>
              </a:rPr>
              <a:t>à Rome</a:t>
            </a:r>
            <a:endParaRPr lang="fr-CH" sz="1400" dirty="0" smtClean="0"/>
          </a:p>
        </p:txBody>
      </p:sp>
    </p:spTree>
    <p:extLst>
      <p:ext uri="{BB962C8B-B14F-4D97-AF65-F5344CB8AC3E}">
        <p14:creationId xmlns:p14="http://schemas.microsoft.com/office/powerpoint/2010/main" val="321618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11" y="170397"/>
            <a:ext cx="3581075" cy="242784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73323" y="2598245"/>
            <a:ext cx="4176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La maison de verre, </a:t>
            </a:r>
            <a:r>
              <a:rPr lang="fr-CH" sz="1600" dirty="0" smtClean="0">
                <a:latin typeface="Europa-Light" panose="02000000000000000000" pitchFamily="2" charset="0"/>
              </a:rPr>
              <a:t>en Bretagne</a:t>
            </a:r>
            <a:endParaRPr lang="fr-CH" sz="1400" dirty="0" smtClean="0"/>
          </a:p>
        </p:txBody>
      </p:sp>
      <p:pic>
        <p:nvPicPr>
          <p:cNvPr id="1026" name="Picture 2" descr="La Maison de verre d'Odile Decq distille une  lumière homogène.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686" y="479799"/>
            <a:ext cx="4043344" cy="269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8" y="3412577"/>
            <a:ext cx="5318760" cy="319125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21" y="3785616"/>
            <a:ext cx="4224925" cy="281821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046" y="1894157"/>
            <a:ext cx="2360304" cy="353872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9180576" y="5475301"/>
            <a:ext cx="22500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La </a:t>
            </a:r>
            <a:r>
              <a:rPr lang="fr-CH" sz="1600" b="1" dirty="0" err="1" smtClean="0">
                <a:latin typeface="Europa-Light" panose="02000000000000000000" pitchFamily="2" charset="0"/>
              </a:rPr>
              <a:t>Sphere</a:t>
            </a:r>
            <a:r>
              <a:rPr lang="fr-CH" sz="1600" b="1" dirty="0" smtClean="0">
                <a:latin typeface="Europa-Light" panose="02000000000000000000" pitchFamily="2" charset="0"/>
              </a:rPr>
              <a:t>, </a:t>
            </a:r>
            <a:r>
              <a:rPr lang="fr-CH" sz="1600" dirty="0" smtClean="0">
                <a:latin typeface="Europa-Light" panose="02000000000000000000" pitchFamily="2" charset="0"/>
              </a:rPr>
              <a:t>Leipzig</a:t>
            </a:r>
            <a:endParaRPr lang="fr-CH" sz="1400" dirty="0" smtClean="0"/>
          </a:p>
        </p:txBody>
      </p:sp>
    </p:spTree>
    <p:extLst>
      <p:ext uri="{BB962C8B-B14F-4D97-AF65-F5344CB8AC3E}">
        <p14:creationId xmlns:p14="http://schemas.microsoft.com/office/powerpoint/2010/main" val="300540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42" y="1524000"/>
            <a:ext cx="5124862" cy="384364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91123" y="5558063"/>
            <a:ext cx="67991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Le verre intelligent pour des solutions intelligentes </a:t>
            </a:r>
            <a:endParaRPr lang="fr-CH" sz="2000" dirty="0">
              <a:solidFill>
                <a:srgbClr val="F35E03"/>
              </a:solidFill>
              <a:latin typeface="+mj-lt"/>
            </a:endParaRPr>
          </a:p>
          <a:p>
            <a:endParaRPr lang="fr-CH" dirty="0">
              <a:solidFill>
                <a:srgbClr val="F35E03"/>
              </a:solidFill>
              <a:latin typeface="Europa-Light" panose="02000000000000000000" pitchFamily="2" charset="0"/>
            </a:endParaRPr>
          </a:p>
        </p:txBody>
      </p:sp>
      <p:pic>
        <p:nvPicPr>
          <p:cNvPr id="2050" name="Picture 2" descr="https://smartglassdubai.com/wp-content/uploads/2023/07/smartglassdubai-1024x682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83" y="1655718"/>
            <a:ext cx="5375564" cy="358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41892" y="6028335"/>
            <a:ext cx="1073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latin typeface="Europa-Light" panose="02000000000000000000" pitchFamily="2" charset="0"/>
              </a:rPr>
              <a:t>Réunions, présentations professionnelles, protection UV,… quel que soit votre choix, le verre s’adapte !</a:t>
            </a:r>
            <a:endParaRPr lang="fr-CH" sz="16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584842" y="573799"/>
            <a:ext cx="6420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 smtClean="0">
                <a:solidFill>
                  <a:srgbClr val="F35E03"/>
                </a:solidFill>
                <a:latin typeface="+mj-lt"/>
              </a:rPr>
              <a:t>Le futur du métier : Un avenir prometteur !</a:t>
            </a:r>
            <a:endParaRPr lang="fr-CH" sz="2400" dirty="0">
              <a:solidFill>
                <a:srgbClr val="F35E03"/>
              </a:solidFill>
              <a:latin typeface="Europa-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40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026" y="1654927"/>
            <a:ext cx="4755292" cy="3164098"/>
          </a:xfrm>
          <a:prstGeom prst="rect">
            <a:avLst/>
          </a:prstGeom>
        </p:spPr>
      </p:pic>
      <p:pic>
        <p:nvPicPr>
          <p:cNvPr id="5" name="Média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5439" y="1654927"/>
            <a:ext cx="5614902" cy="316409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94026" y="5027711"/>
            <a:ext cx="67991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Le verre en 3D pour des effets réels</a:t>
            </a:r>
            <a:endParaRPr lang="fr-CH" sz="2000" dirty="0">
              <a:solidFill>
                <a:srgbClr val="F35E03"/>
              </a:solidFill>
              <a:latin typeface="+mj-lt"/>
            </a:endParaRPr>
          </a:p>
          <a:p>
            <a:endParaRPr lang="fr-CH" dirty="0">
              <a:solidFill>
                <a:srgbClr val="F35E03"/>
              </a:solidFill>
              <a:latin typeface="Europa-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14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ne illustration-concept d'un gratte-ciel en verre sur le bord de la mer dans le désert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58" y="1169642"/>
            <a:ext cx="8124679" cy="457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2768355" y="5800010"/>
            <a:ext cx="641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smtClean="0">
                <a:latin typeface="Europa-Light" panose="02000000000000000000" pitchFamily="2" charset="0"/>
              </a:rPr>
              <a:t>The Line</a:t>
            </a:r>
            <a:r>
              <a:rPr lang="fr-CH" sz="1600" dirty="0" smtClean="0">
                <a:latin typeface="Europa-Light" panose="02000000000000000000" pitchFamily="2" charset="0"/>
              </a:rPr>
              <a:t>, </a:t>
            </a:r>
            <a:r>
              <a:rPr lang="fr-CH" sz="1600" dirty="0">
                <a:latin typeface="Europa-Light" panose="02000000000000000000" pitchFamily="2" charset="0"/>
              </a:rPr>
              <a:t>un « gratte-ciel </a:t>
            </a:r>
            <a:r>
              <a:rPr lang="fr-CH" sz="1600" dirty="0" smtClean="0">
                <a:latin typeface="Europa-Light" panose="02000000000000000000" pitchFamily="2" charset="0"/>
              </a:rPr>
              <a:t>horizontal » de 170 km en Arabie Saoudite</a:t>
            </a:r>
            <a:endParaRPr lang="fr-CH" sz="140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498514" y="565439"/>
            <a:ext cx="7566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Le verre dans le désert, un système urbain révolutionnaire</a:t>
            </a:r>
            <a:endParaRPr lang="fr-CH" dirty="0">
              <a:solidFill>
                <a:srgbClr val="F35E03"/>
              </a:solidFill>
              <a:latin typeface="Europa-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3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88898" cy="426875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898" y="-100584"/>
            <a:ext cx="4489491" cy="606159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7298" y="3943350"/>
            <a:ext cx="51816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07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70" y="1759306"/>
            <a:ext cx="6557768" cy="3678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213" y="3713584"/>
            <a:ext cx="5440787" cy="30501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588" y="14481"/>
            <a:ext cx="5063412" cy="3489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542057" y="752149"/>
            <a:ext cx="641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b="1" dirty="0" err="1" smtClean="0">
                <a:latin typeface="Europa-Light" panose="02000000000000000000" pitchFamily="2" charset="0"/>
              </a:rPr>
              <a:t>Epicon</a:t>
            </a:r>
            <a:r>
              <a:rPr lang="fr-CH" sz="1600" dirty="0" smtClean="0">
                <a:latin typeface="Europa-Light" panose="02000000000000000000" pitchFamily="2" charset="0"/>
              </a:rPr>
              <a:t>, un complexe de verre futuriste pour 2030</a:t>
            </a:r>
            <a:endParaRPr lang="fr-CH" sz="1400" dirty="0" smtClean="0"/>
          </a:p>
        </p:txBody>
      </p:sp>
    </p:spTree>
    <p:extLst>
      <p:ext uri="{BB962C8B-B14F-4D97-AF65-F5344CB8AC3E}">
        <p14:creationId xmlns:p14="http://schemas.microsoft.com/office/powerpoint/2010/main" val="31714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389819" cy="35812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389817" y="2350262"/>
            <a:ext cx="56164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>Des douches, </a:t>
            </a:r>
          </a:p>
          <a:p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/>
            </a:r>
            <a:br>
              <a:rPr lang="fr-CH" sz="2000" b="1" dirty="0" smtClean="0">
                <a:solidFill>
                  <a:srgbClr val="E05206"/>
                </a:solidFill>
                <a:latin typeface="+mj-lt"/>
              </a:rPr>
            </a:br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>des ponts, </a:t>
            </a:r>
          </a:p>
          <a:p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/>
            </a:r>
            <a:br>
              <a:rPr lang="fr-CH" sz="2000" b="1" dirty="0" smtClean="0">
                <a:solidFill>
                  <a:srgbClr val="E05206"/>
                </a:solidFill>
                <a:latin typeface="+mj-lt"/>
              </a:rPr>
            </a:br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>des toboggans, etc. </a:t>
            </a:r>
          </a:p>
          <a:p>
            <a:r>
              <a:rPr lang="fr-CH" sz="2000" b="1" dirty="0" smtClean="0">
                <a:solidFill>
                  <a:srgbClr val="E05206"/>
                </a:solidFill>
                <a:latin typeface="+mj-lt"/>
              </a:rPr>
              <a:t/>
            </a:r>
            <a:br>
              <a:rPr lang="fr-CH" sz="2000" b="1" dirty="0" smtClean="0">
                <a:solidFill>
                  <a:srgbClr val="E05206"/>
                </a:solidFill>
                <a:latin typeface="+mj-lt"/>
              </a:rPr>
            </a:br>
            <a:endParaRPr lang="fr-CH" sz="2000" dirty="0" smtClean="0">
              <a:solidFill>
                <a:srgbClr val="E05206"/>
              </a:solidFill>
              <a:latin typeface="+mj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193727"/>
            <a:ext cx="5389819" cy="36642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89817" y="5694311"/>
            <a:ext cx="29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CH" sz="2000" b="1" dirty="0">
                <a:solidFill>
                  <a:srgbClr val="E05206"/>
                </a:solidFill>
                <a:latin typeface="Europa-Bold"/>
              </a:rPr>
              <a:t>Avec </a:t>
            </a:r>
            <a:r>
              <a:rPr lang="fr-CH" sz="2000" b="1" dirty="0" smtClean="0">
                <a:solidFill>
                  <a:srgbClr val="E05206"/>
                </a:solidFill>
                <a:latin typeface="Europa-Bold"/>
              </a:rPr>
              <a:t>le </a:t>
            </a:r>
            <a:r>
              <a:rPr lang="fr-CH" sz="2000" b="1" dirty="0">
                <a:solidFill>
                  <a:srgbClr val="E05206"/>
                </a:solidFill>
                <a:latin typeface="Europa-Bold"/>
              </a:rPr>
              <a:t>verre</a:t>
            </a:r>
            <a:r>
              <a:rPr lang="fr-CH" sz="2000" b="1" dirty="0" smtClean="0">
                <a:solidFill>
                  <a:srgbClr val="E05206"/>
                </a:solidFill>
                <a:latin typeface="Europa-Bold"/>
              </a:rPr>
              <a:t>… </a:t>
            </a:r>
          </a:p>
          <a:p>
            <a:pPr lvl="0"/>
            <a:endParaRPr lang="fr-CH" sz="2000" b="1" dirty="0">
              <a:solidFill>
                <a:srgbClr val="E05206"/>
              </a:solidFill>
              <a:latin typeface="Europa-Bold"/>
            </a:endParaRPr>
          </a:p>
          <a:p>
            <a:pPr lvl="0"/>
            <a:r>
              <a:rPr lang="fr-CH" sz="2000" b="1" dirty="0">
                <a:solidFill>
                  <a:srgbClr val="E05206"/>
                </a:solidFill>
                <a:latin typeface="Europa-Bold"/>
              </a:rPr>
              <a:t>Il y a de quoi faire !</a:t>
            </a:r>
            <a:endParaRPr lang="fr-CH" sz="2000" dirty="0">
              <a:solidFill>
                <a:srgbClr val="E05206"/>
              </a:solidFill>
              <a:latin typeface="Europa-Bold"/>
            </a:endParaRPr>
          </a:p>
        </p:txBody>
      </p:sp>
      <p:pic>
        <p:nvPicPr>
          <p:cNvPr id="7" name="The world’s HIGHEST glass slide! #shor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01983" y="3160"/>
            <a:ext cx="3605784" cy="641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4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24242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167" y="4851413"/>
            <a:ext cx="4029238" cy="17255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816" y="317982"/>
            <a:ext cx="3351045" cy="2232246"/>
          </a:xfrm>
          <a:prstGeom prst="rect">
            <a:avLst/>
          </a:prstGeom>
        </p:spPr>
      </p:pic>
      <p:pic>
        <p:nvPicPr>
          <p:cNvPr id="4" name="Espace réservé du contenu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316" y="2907973"/>
            <a:ext cx="2759521" cy="39500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1891" y="2481288"/>
            <a:ext cx="4347985" cy="243792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3861" y="38345"/>
            <a:ext cx="2627784" cy="2615191"/>
          </a:xfrm>
          <a:prstGeom prst="rect">
            <a:avLst/>
          </a:prstGeom>
        </p:spPr>
      </p:pic>
      <p:pic>
        <p:nvPicPr>
          <p:cNvPr id="1032" name="Picture 8" descr="https://cap.img.pmdstatic.net/scale/http.3A.2F.2Fprd2-bone-image.2Es3-website-eu-west-1.2Eamazonaws.2Ecom.2FCAP.2F2019.2F09.2F20.2F961a1630-cf0b-4b5c-8a99-2a7636230c2f.2Ejpeg/autox600/quality/65/crop-from/center/picture.jpe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27" y="4538770"/>
            <a:ext cx="3000389" cy="236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Espace réservé du contenu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45" y="1215337"/>
            <a:ext cx="2970355" cy="1726841"/>
          </a:xfrm>
          <a:prstGeom prst="rect">
            <a:avLst/>
          </a:prstGeom>
        </p:spPr>
      </p:pic>
      <p:pic>
        <p:nvPicPr>
          <p:cNvPr id="1034" name="Picture 10" descr="Bâtiment d'architecture futuriste avec design en bois et organique sous  sauterelle · Creative Fabrica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876" y="2588933"/>
            <a:ext cx="2014440" cy="201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13436" y="430976"/>
            <a:ext cx="22477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Des constructions</a:t>
            </a:r>
          </a:p>
          <a:p>
            <a:pPr algn="ctr"/>
            <a:r>
              <a:rPr lang="fr-CH" sz="2000" dirty="0" smtClean="0">
                <a:solidFill>
                  <a:srgbClr val="F35E03"/>
                </a:solidFill>
                <a:latin typeface="+mj-lt"/>
              </a:rPr>
              <a:t>écoresponsables </a:t>
            </a:r>
          </a:p>
        </p:txBody>
      </p:sp>
    </p:spTree>
    <p:extLst>
      <p:ext uri="{BB962C8B-B14F-4D97-AF65-F5344CB8AC3E}">
        <p14:creationId xmlns:p14="http://schemas.microsoft.com/office/powerpoint/2010/main" val="318772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Vitrier</a:t>
            </a:r>
            <a:r>
              <a:rPr lang="fr-CH" dirty="0" err="1" smtClean="0">
                <a:sym typeface="Symbol" panose="05050102010706020507" pitchFamily="18" charset="2"/>
              </a:rPr>
              <a:t>ère</a:t>
            </a:r>
            <a:r>
              <a:rPr lang="fr-CH" dirty="0" smtClean="0">
                <a:sym typeface="Symbol" panose="05050102010706020507" pitchFamily="18" charset="2"/>
              </a:rPr>
              <a:t> CFC</a:t>
            </a:r>
            <a:endParaRPr lang="fr-CH" dirty="0"/>
          </a:p>
        </p:txBody>
      </p:sp>
      <p:pic>
        <p:nvPicPr>
          <p:cNvPr id="12" name="Espace réservé pour une image  11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" b="419"/>
          <a:stretch>
            <a:fillRect/>
          </a:stretch>
        </p:blipFill>
        <p:spPr>
          <a:xfrm>
            <a:off x="4420281" y="1431067"/>
            <a:ext cx="3409950" cy="3381375"/>
          </a:xfrm>
        </p:spPr>
      </p:pic>
    </p:spTree>
    <p:extLst>
      <p:ext uri="{BB962C8B-B14F-4D97-AF65-F5344CB8AC3E}">
        <p14:creationId xmlns:p14="http://schemas.microsoft.com/office/powerpoint/2010/main" val="27657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25"/>
          </p:nvPr>
        </p:nvSpPr>
        <p:spPr>
          <a:xfrm>
            <a:off x="815974" y="2367783"/>
            <a:ext cx="10429875" cy="4032250"/>
          </a:xfrm>
        </p:spPr>
        <p:txBody>
          <a:bodyPr/>
          <a:lstStyle/>
          <a:p>
            <a:pPr marL="0" indent="0" algn="ctr">
              <a:buNone/>
            </a:pPr>
            <a:r>
              <a:rPr lang="fr-CH" sz="2800" dirty="0"/>
              <a:t>Tu es habile manuellement </a:t>
            </a:r>
            <a:r>
              <a:rPr lang="fr-CH" sz="2800" dirty="0" smtClean="0"/>
              <a:t>et </a:t>
            </a:r>
            <a:r>
              <a:rPr lang="fr-CH" sz="2800" dirty="0" err="1" smtClean="0"/>
              <a:t>délicat</a:t>
            </a:r>
            <a:r>
              <a:rPr lang="fr-CH" sz="2800" dirty="0" err="1" smtClean="0">
                <a:sym typeface="Symbol" panose="05050102010706020507" pitchFamily="18" charset="2"/>
              </a:rPr>
              <a:t>e</a:t>
            </a:r>
            <a:r>
              <a:rPr lang="fr-CH" sz="2800" dirty="0" smtClean="0"/>
              <a:t> ?</a:t>
            </a:r>
            <a:endParaRPr lang="fr-CH" sz="2800" dirty="0"/>
          </a:p>
          <a:p>
            <a:pPr marL="0" indent="0" algn="ctr">
              <a:buNone/>
            </a:pPr>
            <a:r>
              <a:rPr lang="fr-CH" sz="2800" dirty="0"/>
              <a:t>Tu es </a:t>
            </a:r>
            <a:r>
              <a:rPr lang="fr-CH" sz="2800" dirty="0" err="1" smtClean="0"/>
              <a:t>précis</a:t>
            </a:r>
            <a:r>
              <a:rPr lang="fr-CH" sz="2800" dirty="0" err="1" smtClean="0">
                <a:sym typeface="Symbol" panose="05050102010706020507" pitchFamily="18" charset="2"/>
              </a:rPr>
              <a:t></a:t>
            </a:r>
            <a:r>
              <a:rPr lang="fr-CH" sz="2800" dirty="0" err="1" smtClean="0"/>
              <a:t>e</a:t>
            </a:r>
            <a:r>
              <a:rPr lang="fr-CH" sz="2800" dirty="0" smtClean="0"/>
              <a:t> </a:t>
            </a:r>
            <a:r>
              <a:rPr lang="fr-CH" sz="2800" dirty="0"/>
              <a:t>et </a:t>
            </a:r>
            <a:r>
              <a:rPr lang="fr-CH" sz="2800" dirty="0" err="1" smtClean="0"/>
              <a:t>minutieux</a:t>
            </a:r>
            <a:r>
              <a:rPr lang="fr-CH" sz="2800" dirty="0" err="1" smtClean="0">
                <a:sym typeface="Symbol" panose="05050102010706020507" pitchFamily="18" charset="2"/>
              </a:rPr>
              <a:t></a:t>
            </a:r>
            <a:r>
              <a:rPr lang="fr-CH" sz="2800" dirty="0" err="1" smtClean="0"/>
              <a:t>se</a:t>
            </a:r>
            <a:r>
              <a:rPr lang="fr-CH" sz="2800" dirty="0" smtClean="0"/>
              <a:t> ?</a:t>
            </a:r>
            <a:endParaRPr lang="fr-CH" sz="2800" dirty="0"/>
          </a:p>
          <a:p>
            <a:pPr marL="0" indent="0" algn="ctr">
              <a:buNone/>
            </a:pPr>
            <a:r>
              <a:rPr lang="fr-CH" sz="2800" dirty="0" smtClean="0"/>
              <a:t>Tu aimes travailler en équipe ?</a:t>
            </a:r>
          </a:p>
        </p:txBody>
      </p:sp>
      <p:sp>
        <p:nvSpPr>
          <p:cNvPr id="3" name="Rectangle 2"/>
          <p:cNvSpPr/>
          <p:nvPr/>
        </p:nvSpPr>
        <p:spPr>
          <a:xfrm>
            <a:off x="1137256" y="719652"/>
            <a:ext cx="9787312" cy="4688540"/>
          </a:xfrm>
          <a:prstGeom prst="rect">
            <a:avLst/>
          </a:prstGeom>
          <a:noFill/>
          <a:ln w="28575">
            <a:solidFill>
              <a:srgbClr val="E0520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9881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Nettoyer en hauteur est-il un défi pour vous? - CF Salubrité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b="12201"/>
          <a:stretch>
            <a:fillRect/>
          </a:stretch>
        </p:blipFill>
        <p:spPr bwMode="auto">
          <a:xfrm>
            <a:off x="0" y="-63260"/>
            <a:ext cx="12192000" cy="517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texte 1"/>
          <p:cNvSpPr txBox="1">
            <a:spLocks/>
          </p:cNvSpPr>
          <p:nvPr/>
        </p:nvSpPr>
        <p:spPr>
          <a:xfrm>
            <a:off x="1844824" y="132274"/>
            <a:ext cx="8502352" cy="4243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E05206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H" sz="4000" dirty="0" smtClean="0"/>
              <a:t>Alors l’apprentissage de </a:t>
            </a:r>
            <a:r>
              <a:rPr lang="fr-CH" sz="4000" dirty="0" err="1" smtClean="0"/>
              <a:t>vitrier</a:t>
            </a:r>
            <a:r>
              <a:rPr lang="fr-CH" sz="4000" dirty="0" err="1" smtClean="0">
                <a:sym typeface="Symbol" panose="05050102010706020507" pitchFamily="18" charset="2"/>
              </a:rPr>
              <a:t></a:t>
            </a:r>
            <a:r>
              <a:rPr lang="fr-CH" sz="4000" dirty="0" err="1" smtClean="0"/>
              <a:t>ère</a:t>
            </a:r>
            <a:r>
              <a:rPr lang="fr-CH" sz="4000" dirty="0" smtClean="0"/>
              <a:t> est fait pour toi !</a:t>
            </a:r>
            <a:endParaRPr lang="fr-CH" sz="4000" dirty="0"/>
          </a:p>
        </p:txBody>
      </p:sp>
      <p:pic>
        <p:nvPicPr>
          <p:cNvPr id="4" name="Vitrier-e CFC. Pars en stage avec Mathilde Gremau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4734" y="1441882"/>
            <a:ext cx="9628654" cy="541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6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91905" y="2090894"/>
            <a:ext cx="8126944" cy="3327399"/>
          </a:xfrm>
        </p:spPr>
        <p:txBody>
          <a:bodyPr>
            <a:normAutofit/>
          </a:bodyPr>
          <a:lstStyle/>
          <a:p>
            <a:r>
              <a:rPr lang="fr-CH" sz="2400" dirty="0" smtClean="0"/>
              <a:t>Façonnage, pose et réparation d’éléments en verre : fenêtres, façades, portes vitrées, cabines de douches,…</a:t>
            </a:r>
            <a:endParaRPr lang="fr-CH" sz="2400" dirty="0"/>
          </a:p>
          <a:p>
            <a:r>
              <a:rPr lang="fr-CH" sz="2400" dirty="0" smtClean="0"/>
              <a:t>Installations intérieures de portes coulissantes, portes en verre, aquariums,…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91905" y="414270"/>
            <a:ext cx="6940138" cy="415305"/>
          </a:xfrm>
        </p:spPr>
        <p:txBody>
          <a:bodyPr/>
          <a:lstStyle/>
          <a:p>
            <a:r>
              <a:rPr lang="fr-CH" sz="3600" dirty="0" smtClean="0"/>
              <a:t>Le métier en détail</a:t>
            </a:r>
            <a:endParaRPr lang="fr-CH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27"/>
          </p:nvPr>
        </p:nvSpPr>
        <p:spPr>
          <a:xfrm>
            <a:off x="391905" y="1235974"/>
            <a:ext cx="4483501" cy="448521"/>
          </a:xfrm>
        </p:spPr>
        <p:txBody>
          <a:bodyPr>
            <a:normAutofit/>
          </a:bodyPr>
          <a:lstStyle/>
          <a:p>
            <a:r>
              <a:rPr lang="fr-CH" sz="2400" dirty="0" smtClean="0"/>
              <a:t>VITRIER</a:t>
            </a:r>
            <a:r>
              <a:rPr lang="fr-CH" sz="2400" dirty="0" smtClean="0">
                <a:sym typeface="Symbol" panose="05050102010706020507" pitchFamily="18" charset="2"/>
              </a:rPr>
              <a:t>È</a:t>
            </a:r>
            <a:r>
              <a:rPr lang="fr-CH" sz="2400" dirty="0" smtClean="0"/>
              <a:t>RE CFC</a:t>
            </a:r>
            <a:endParaRPr lang="fr-CH" sz="2400" dirty="0"/>
          </a:p>
          <a:p>
            <a:endParaRPr lang="fr-CH" dirty="0"/>
          </a:p>
        </p:txBody>
      </p:sp>
      <p:pic>
        <p:nvPicPr>
          <p:cNvPr id="5" name="Picture 4" descr="Nettoyer en hauteur est-il un défi pour vous? - CF Salubrité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11" b="12201"/>
          <a:stretch/>
        </p:blipFill>
        <p:spPr bwMode="auto">
          <a:xfrm>
            <a:off x="0" y="5519893"/>
            <a:ext cx="12217053" cy="238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51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722736" y="301728"/>
            <a:ext cx="4954733" cy="532233"/>
          </a:xfrm>
        </p:spPr>
        <p:txBody>
          <a:bodyPr/>
          <a:lstStyle/>
          <a:p>
            <a:r>
              <a:rPr lang="fr-CH" sz="2800" dirty="0" smtClean="0"/>
              <a:t>Pourquoi un apprentissage ?</a:t>
            </a:r>
            <a:endParaRPr lang="fr-CH" sz="3200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773698" y="2435290"/>
            <a:ext cx="4325000" cy="1691951"/>
          </a:xfrm>
          <a:prstGeom prst="wedgeRoundRectCallout">
            <a:avLst>
              <a:gd name="adj1" fmla="val 37411"/>
              <a:gd name="adj2" fmla="val -81808"/>
              <a:gd name="adj3" fmla="val 16667"/>
            </a:avLst>
          </a:prstGeom>
          <a:ln w="28575">
            <a:solidFill>
              <a:srgbClr val="E0520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r-CH" dirty="0" smtClean="0"/>
              <a:t>« Se mettre dans </a:t>
            </a:r>
            <a:r>
              <a:rPr lang="fr-CH" dirty="0" smtClean="0">
                <a:latin typeface="+mj-lt"/>
              </a:rPr>
              <a:t>la vie active </a:t>
            </a:r>
            <a:r>
              <a:rPr lang="fr-CH" dirty="0" smtClean="0"/>
              <a:t>tôt dans sa vie…»</a:t>
            </a:r>
            <a:endParaRPr lang="fr-CH" sz="1100" dirty="0"/>
          </a:p>
          <a:p>
            <a:pPr marL="0" indent="0" algn="ctr">
              <a:buNone/>
            </a:pPr>
            <a:r>
              <a:rPr lang="fr-CH" sz="1600" dirty="0"/>
              <a:t>- </a:t>
            </a:r>
            <a:r>
              <a:rPr lang="fr-CH" sz="1600" i="1" dirty="0" smtClean="0"/>
              <a:t>Théo </a:t>
            </a:r>
            <a:r>
              <a:rPr lang="fr-CH" sz="1600" i="1" dirty="0" err="1" smtClean="0"/>
              <a:t>Carroz</a:t>
            </a:r>
            <a:r>
              <a:rPr lang="fr-CH" sz="1600" i="1" dirty="0" smtClean="0"/>
              <a:t>, 26 ans</a:t>
            </a:r>
            <a:endParaRPr lang="fr-CH" sz="1600" i="1" dirty="0">
              <a:latin typeface="+mj-lt"/>
            </a:endParaRPr>
          </a:p>
        </p:txBody>
      </p:sp>
      <p:sp>
        <p:nvSpPr>
          <p:cNvPr id="11" name="Espace réservé du texte 9"/>
          <p:cNvSpPr txBox="1">
            <a:spLocks/>
          </p:cNvSpPr>
          <p:nvPr/>
        </p:nvSpPr>
        <p:spPr>
          <a:xfrm>
            <a:off x="6369050" y="1633536"/>
            <a:ext cx="4984750" cy="1752601"/>
          </a:xfrm>
          <a:prstGeom prst="wedgeRoundRectCallout">
            <a:avLst>
              <a:gd name="adj1" fmla="val -45613"/>
              <a:gd name="adj2" fmla="val -82343"/>
              <a:gd name="adj3" fmla="val 16667"/>
            </a:avLst>
          </a:prstGeom>
          <a:ln w="28575" cap="flat" cmpd="sng" algn="ctr">
            <a:solidFill>
              <a:srgbClr val="E05206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CH" sz="1800" dirty="0" smtClean="0"/>
              <a:t>« L’apprentissage de manière générale remet les choses en perspective et apporte </a:t>
            </a:r>
            <a:r>
              <a:rPr lang="fr-CH" sz="1800" dirty="0" smtClean="0">
                <a:latin typeface="+mj-lt"/>
              </a:rPr>
              <a:t>beaucoup de maturité. </a:t>
            </a:r>
            <a:r>
              <a:rPr lang="fr-CH" sz="1800" dirty="0" smtClean="0"/>
              <a:t>»</a:t>
            </a:r>
            <a:endParaRPr lang="fr-CH" sz="1050" dirty="0" smtClean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CH" sz="1600" dirty="0" smtClean="0"/>
              <a:t>- </a:t>
            </a:r>
            <a:r>
              <a:rPr lang="fr-CH" sz="1600" i="1" dirty="0" smtClean="0"/>
              <a:t>Timothée </a:t>
            </a:r>
            <a:r>
              <a:rPr lang="fr-CH" sz="1600" i="1" dirty="0" err="1" smtClean="0"/>
              <a:t>Martenet</a:t>
            </a:r>
            <a:r>
              <a:rPr lang="fr-CH" sz="1600" i="1" dirty="0" smtClean="0"/>
              <a:t>, 26 ans</a:t>
            </a:r>
            <a:endParaRPr lang="fr-CH" sz="1600" i="1" dirty="0">
              <a:latin typeface="+mj-lt"/>
            </a:endParaRPr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25"/>
          </p:nvPr>
        </p:nvSpPr>
        <p:spPr>
          <a:xfrm>
            <a:off x="2330885" y="4783260"/>
            <a:ext cx="5251450" cy="1400175"/>
          </a:xfrm>
          <a:prstGeom prst="wedgeRoundRectCallout">
            <a:avLst>
              <a:gd name="adj1" fmla="val 37411"/>
              <a:gd name="adj2" fmla="val -81808"/>
              <a:gd name="adj3" fmla="val 16667"/>
            </a:avLst>
          </a:prstGeom>
          <a:ln w="28575">
            <a:solidFill>
              <a:srgbClr val="E0520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fr-CH" sz="1800" dirty="0" smtClean="0"/>
              <a:t>« </a:t>
            </a:r>
            <a:r>
              <a:rPr lang="fr-CH" sz="1800" dirty="0" smtClean="0">
                <a:latin typeface="+mj-lt"/>
              </a:rPr>
              <a:t>On en apprend tellement plus sur la vie </a:t>
            </a:r>
            <a:r>
              <a:rPr lang="fr-CH" sz="1800" dirty="0" smtClean="0"/>
              <a:t>en étant en apprentissage qu’à l’école…»</a:t>
            </a:r>
            <a:endParaRPr lang="fr-CH" sz="1050" dirty="0"/>
          </a:p>
          <a:p>
            <a:pPr marL="0" indent="0" algn="ctr">
              <a:buNone/>
            </a:pPr>
            <a:r>
              <a:rPr lang="fr-CH" sz="1600" dirty="0"/>
              <a:t>- </a:t>
            </a:r>
            <a:r>
              <a:rPr lang="fr-CH" sz="1600" i="1" dirty="0" smtClean="0"/>
              <a:t>Léonard </a:t>
            </a:r>
            <a:r>
              <a:rPr lang="fr-CH" sz="1600" i="1" dirty="0" err="1" smtClean="0"/>
              <a:t>Decourt</a:t>
            </a:r>
            <a:r>
              <a:rPr lang="fr-CH" sz="1600" i="1" dirty="0" smtClean="0"/>
              <a:t>, </a:t>
            </a:r>
            <a:r>
              <a:rPr lang="fr-CH" sz="1600" i="1" dirty="0"/>
              <a:t>1</a:t>
            </a:r>
            <a:r>
              <a:rPr lang="fr-CH" sz="1600" i="1" dirty="0" smtClean="0"/>
              <a:t>6 ans</a:t>
            </a:r>
            <a:endParaRPr lang="fr-CH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922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44893" y="328509"/>
            <a:ext cx="2811691" cy="407216"/>
          </a:xfrm>
        </p:spPr>
        <p:txBody>
          <a:bodyPr/>
          <a:lstStyle/>
          <a:p>
            <a:r>
              <a:rPr lang="fr-CH" dirty="0" smtClean="0"/>
              <a:t>Et ensuite…</a:t>
            </a:r>
            <a:endParaRPr lang="fr-CH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" b="36048"/>
          <a:stretch/>
        </p:blipFill>
        <p:spPr>
          <a:xfrm>
            <a:off x="0" y="5634182"/>
            <a:ext cx="12321309" cy="3343563"/>
          </a:xfrm>
          <a:prstGeom prst="rect">
            <a:avLst/>
          </a:prstGeom>
        </p:spPr>
      </p:pic>
      <p:sp>
        <p:nvSpPr>
          <p:cNvPr id="6" name="Espace réservé du contenu 1"/>
          <p:cNvSpPr txBox="1">
            <a:spLocks/>
          </p:cNvSpPr>
          <p:nvPr/>
        </p:nvSpPr>
        <p:spPr>
          <a:xfrm>
            <a:off x="3576908" y="890924"/>
            <a:ext cx="5167486" cy="4512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endParaRPr lang="fr-CH" sz="1000" dirty="0" smtClean="0">
              <a:latin typeface="Europa-Light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Travailler au bureau plutôt qu’à l’atelier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Développer ta créativité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Diriger une équipe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Former des apprentis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Elaborer et planifier des projets d’aménagements intérieurs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Conseiller les clients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Etablir des devis ?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35E03"/>
              </a:buClr>
              <a:buNone/>
            </a:pPr>
            <a:r>
              <a:rPr lang="fr-CH" sz="2400" dirty="0" smtClean="0">
                <a:latin typeface="Europa-Light" panose="02000000000000000000" pitchFamily="2" charset="0"/>
              </a:rPr>
              <a:t>…</a:t>
            </a:r>
            <a:endParaRPr lang="fr-CH" sz="2400" dirty="0">
              <a:latin typeface="Europa-Light" panose="02000000000000000000" pitchFamily="2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4893" y="890924"/>
            <a:ext cx="2204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latin typeface="Europa-Light" panose="02000000000000000000" pitchFamily="2" charset="0"/>
              </a:rPr>
              <a:t>Tu souhaites :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1360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99546" y="397046"/>
            <a:ext cx="2920747" cy="415305"/>
          </a:xfrm>
        </p:spPr>
        <p:txBody>
          <a:bodyPr/>
          <a:lstStyle/>
          <a:p>
            <a:r>
              <a:rPr lang="fr-CH" dirty="0" smtClean="0"/>
              <a:t>Alors deviens… </a:t>
            </a:r>
            <a:endParaRPr lang="fr-CH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" b="36048"/>
          <a:stretch/>
        </p:blipFill>
        <p:spPr>
          <a:xfrm>
            <a:off x="-100734" y="5615132"/>
            <a:ext cx="12321309" cy="3343563"/>
          </a:xfrm>
          <a:prstGeom prst="rect">
            <a:avLst/>
          </a:prstGeom>
        </p:spPr>
      </p:pic>
      <p:sp>
        <p:nvSpPr>
          <p:cNvPr id="9" name="Espace réservé du contenu 1"/>
          <p:cNvSpPr>
            <a:spLocks noGrp="1"/>
          </p:cNvSpPr>
          <p:nvPr>
            <p:ph idx="1"/>
          </p:nvPr>
        </p:nvSpPr>
        <p:spPr>
          <a:xfrm>
            <a:off x="1382808" y="1517999"/>
            <a:ext cx="9354221" cy="33273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CH" sz="2400" dirty="0" smtClean="0">
                <a:sym typeface="Symbol" panose="05050102010706020507" pitchFamily="18" charset="2"/>
              </a:rPr>
              <a:t>Contremaitre </a:t>
            </a:r>
            <a:r>
              <a:rPr lang="fr-CH" sz="2400" dirty="0" err="1" smtClean="0">
                <a:sym typeface="Symbol" panose="05050102010706020507" pitchFamily="18" charset="2"/>
              </a:rPr>
              <a:t>vitrierère</a:t>
            </a:r>
            <a:endParaRPr lang="fr-CH" sz="1800" dirty="0"/>
          </a:p>
          <a:p>
            <a:pPr marL="0" indent="0" algn="ctr">
              <a:buNone/>
            </a:pPr>
            <a:r>
              <a:rPr lang="fr-CH" sz="2400" dirty="0" err="1" smtClean="0"/>
              <a:t>Chef</a:t>
            </a:r>
            <a:r>
              <a:rPr lang="fr-CH" sz="2400" dirty="0" err="1" smtClean="0">
                <a:sym typeface="Symbol" panose="05050102010706020507" pitchFamily="18" charset="2"/>
              </a:rPr>
              <a:t></a:t>
            </a:r>
            <a:r>
              <a:rPr lang="fr-CH" sz="2400" dirty="0" err="1" smtClean="0"/>
              <a:t>fe</a:t>
            </a:r>
            <a:r>
              <a:rPr lang="fr-CH" sz="2400" dirty="0" smtClean="0"/>
              <a:t> </a:t>
            </a:r>
            <a:r>
              <a:rPr lang="fr-CH" sz="2400" dirty="0"/>
              <a:t>de </a:t>
            </a:r>
            <a:r>
              <a:rPr lang="fr-CH" sz="2400" dirty="0" smtClean="0"/>
              <a:t>projet</a:t>
            </a:r>
          </a:p>
          <a:p>
            <a:pPr marL="0" indent="0" algn="ctr">
              <a:buNone/>
            </a:pPr>
            <a:r>
              <a:rPr lang="fr-CH" sz="2400" dirty="0" err="1" smtClean="0"/>
              <a:t>Chef</a:t>
            </a:r>
            <a:r>
              <a:rPr lang="fr-CH" sz="2400" dirty="0" err="1" smtClean="0">
                <a:sym typeface="Symbol" panose="05050102010706020507" pitchFamily="18" charset="2"/>
              </a:rPr>
              <a:t></a:t>
            </a:r>
            <a:r>
              <a:rPr lang="fr-CH" sz="2400" dirty="0" err="1" smtClean="0"/>
              <a:t>fe</a:t>
            </a:r>
            <a:r>
              <a:rPr lang="fr-CH" sz="2400" dirty="0" smtClean="0"/>
              <a:t> d’entreprise</a:t>
            </a:r>
            <a:endParaRPr lang="fr-CH" sz="2400" dirty="0"/>
          </a:p>
          <a:p>
            <a:pPr marL="0" indent="0" algn="ctr">
              <a:buNone/>
            </a:pPr>
            <a:r>
              <a:rPr lang="fr-CH" sz="2400" dirty="0"/>
              <a:t>Responsable </a:t>
            </a:r>
            <a:r>
              <a:rPr lang="fr-CH" sz="2400" dirty="0" smtClean="0"/>
              <a:t>d’atelier</a:t>
            </a:r>
          </a:p>
          <a:p>
            <a:pPr marL="0" indent="0" algn="ctr">
              <a:buNone/>
            </a:pPr>
            <a:r>
              <a:rPr lang="fr-CH" sz="2400" dirty="0" smtClean="0"/>
              <a:t>Spécialiste de fabrication</a:t>
            </a:r>
            <a:endParaRPr lang="fr-CH" sz="2400" dirty="0"/>
          </a:p>
        </p:txBody>
      </p:sp>
      <p:sp>
        <p:nvSpPr>
          <p:cNvPr id="2" name="Rectangle 1"/>
          <p:cNvSpPr/>
          <p:nvPr/>
        </p:nvSpPr>
        <p:spPr>
          <a:xfrm>
            <a:off x="3011919" y="3721307"/>
            <a:ext cx="6096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CH" sz="2400" dirty="0"/>
              <a:t>Ingénieur</a:t>
            </a:r>
            <a:r>
              <a:rPr lang="fr-CH" sz="2400" dirty="0">
                <a:sym typeface="Symbol" panose="05050102010706020507" pitchFamily="18" charset="2"/>
              </a:rPr>
              <a:t></a:t>
            </a:r>
            <a:r>
              <a:rPr lang="fr-CH" sz="2400" dirty="0"/>
              <a:t>e HES </a:t>
            </a:r>
          </a:p>
          <a:p>
            <a:pPr algn="ctr">
              <a:spcAft>
                <a:spcPts val="600"/>
              </a:spcAft>
            </a:pPr>
            <a:r>
              <a:rPr lang="fr-CH" sz="2400" dirty="0" err="1" smtClean="0"/>
              <a:t>Technicien</a:t>
            </a:r>
            <a:r>
              <a:rPr lang="fr-CH" sz="2400" dirty="0" err="1">
                <a:sym typeface="Symbol" panose="05050102010706020507" pitchFamily="18" charset="2"/>
              </a:rPr>
              <a:t>ne</a:t>
            </a:r>
            <a:r>
              <a:rPr lang="fr-CH" sz="2400" dirty="0">
                <a:sym typeface="Symbol" panose="05050102010706020507" pitchFamily="18" charset="2"/>
              </a:rPr>
              <a:t> en construction métallique ES</a:t>
            </a:r>
            <a:endParaRPr lang="fr-CH" sz="2400" dirty="0"/>
          </a:p>
          <a:p>
            <a:pPr algn="ctr">
              <a:spcAft>
                <a:spcPts val="600"/>
              </a:spcAft>
            </a:pPr>
            <a:r>
              <a:rPr lang="fr-CH" sz="2400" dirty="0" err="1"/>
              <a:t>Formateur</a:t>
            </a:r>
            <a:r>
              <a:rPr lang="fr-CH" sz="2400" dirty="0" err="1">
                <a:sym typeface="Symbol" panose="05050102010706020507" pitchFamily="18" charset="2"/>
              </a:rPr>
              <a:t></a:t>
            </a:r>
            <a:r>
              <a:rPr lang="fr-CH" sz="2400" dirty="0" err="1"/>
              <a:t>trice</a:t>
            </a:r>
            <a:r>
              <a:rPr lang="fr-CH" sz="2400" dirty="0"/>
              <a:t> </a:t>
            </a:r>
            <a:r>
              <a:rPr lang="fr-CH" sz="2400" dirty="0" err="1"/>
              <a:t>professionnel</a:t>
            </a:r>
            <a:r>
              <a:rPr lang="fr-CH" sz="2400" dirty="0" err="1">
                <a:sym typeface="Symbol" panose="05050102010706020507" pitchFamily="18" charset="2"/>
              </a:rPr>
              <a:t></a:t>
            </a:r>
            <a:r>
              <a:rPr lang="fr-CH" sz="2400" dirty="0" err="1" smtClean="0"/>
              <a:t>le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31706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"/>
          <p:cNvSpPr txBox="1">
            <a:spLocks/>
          </p:cNvSpPr>
          <p:nvPr/>
        </p:nvSpPr>
        <p:spPr>
          <a:xfrm>
            <a:off x="1729514" y="138893"/>
            <a:ext cx="8502352" cy="4243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>
                <a:solidFill>
                  <a:srgbClr val="E05206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H" sz="4000" dirty="0" smtClean="0"/>
              <a:t>Si toi aussi tu veux montrer ton savoir-faire…</a:t>
            </a:r>
          </a:p>
        </p:txBody>
      </p:sp>
      <p:sp>
        <p:nvSpPr>
          <p:cNvPr id="6" name="Ellipse 5"/>
          <p:cNvSpPr/>
          <p:nvPr/>
        </p:nvSpPr>
        <p:spPr>
          <a:xfrm>
            <a:off x="2690560" y="1537788"/>
            <a:ext cx="3666834" cy="3269672"/>
          </a:xfrm>
          <a:prstGeom prst="ellips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E0520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3600" dirty="0" smtClean="0">
                <a:latin typeface="+mj-lt"/>
              </a:rPr>
              <a:t>Viens faire un stage !</a:t>
            </a:r>
            <a:endParaRPr lang="fr-CH" sz="3600" dirty="0">
              <a:latin typeface="+mj-lt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217059" y="3836678"/>
            <a:ext cx="3191162" cy="2867891"/>
          </a:xfrm>
          <a:prstGeom prst="ellipse">
            <a:avLst/>
          </a:prstGeom>
          <a:solidFill>
            <a:srgbClr val="E05206"/>
          </a:solidFill>
          <a:ln w="28575">
            <a:solidFill>
              <a:srgbClr val="E0520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3600" dirty="0" smtClean="0">
                <a:latin typeface="+mj-lt"/>
              </a:rPr>
              <a:t>Appelle-nous !</a:t>
            </a:r>
          </a:p>
        </p:txBody>
      </p:sp>
      <p:sp>
        <p:nvSpPr>
          <p:cNvPr id="8" name="Ellipse 7"/>
          <p:cNvSpPr/>
          <p:nvPr/>
        </p:nvSpPr>
        <p:spPr>
          <a:xfrm>
            <a:off x="6174510" y="3448750"/>
            <a:ext cx="3629889" cy="3255819"/>
          </a:xfrm>
          <a:prstGeom prst="ellipse">
            <a:avLst/>
          </a:prstGeom>
          <a:solidFill>
            <a:srgbClr val="E05206"/>
          </a:solidFill>
          <a:ln w="28575">
            <a:solidFill>
              <a:srgbClr val="E0520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400" dirty="0" smtClean="0"/>
              <a:t>Consulte le site </a:t>
            </a:r>
            <a:r>
              <a:rPr lang="fr-CH" sz="2400" dirty="0" smtClean="0">
                <a:latin typeface="+mj-lt"/>
              </a:rPr>
              <a:t>www.avemecs.ch</a:t>
            </a:r>
            <a:endParaRPr lang="fr-CH" sz="2400" dirty="0">
              <a:latin typeface="+mj-lt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8901902" y="1306530"/>
            <a:ext cx="3023173" cy="272624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E0520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000" dirty="0" smtClean="0"/>
              <a:t>Trouve ta place d’apprentissage sur </a:t>
            </a:r>
            <a:r>
              <a:rPr lang="fr-CH" sz="2000" dirty="0" smtClean="0">
                <a:latin typeface="+mj-lt"/>
              </a:rPr>
              <a:t>orientation.ch</a:t>
            </a:r>
            <a:endParaRPr lang="fr-CH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67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05174" y="2227395"/>
            <a:ext cx="8510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5400" dirty="0" smtClean="0">
                <a:solidFill>
                  <a:schemeClr val="bg1"/>
                </a:solidFill>
                <a:latin typeface="+mj-lt"/>
              </a:rPr>
              <a:t>Merci de votre attention !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640519" y="3045217"/>
            <a:ext cx="8842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5400" dirty="0" smtClean="0">
                <a:solidFill>
                  <a:schemeClr val="bg1"/>
                </a:solidFill>
                <a:latin typeface="+mj-lt"/>
              </a:rPr>
              <a:t>Avez-vous 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259538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48065" y="185614"/>
            <a:ext cx="4161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dirty="0" smtClean="0">
                <a:solidFill>
                  <a:schemeClr val="bg1"/>
                </a:solidFill>
                <a:latin typeface="+mj-lt"/>
              </a:rPr>
              <a:t>Sources médias</a:t>
            </a:r>
          </a:p>
          <a:p>
            <a:endParaRPr lang="fr-CH" sz="4000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1698" y="847334"/>
            <a:ext cx="9627369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Images 1 à 5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www.acomet.ch/fr/realisations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6 et 7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https://www.forster-profile.ch/de-de/referenzen/productReference/carnal-hall-rosey.html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8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https://www.glastroesch.com/ch/fr/notre-entreprise/media/actualites/article/une-architecture-futuriste-en-verre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9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https://www.dezeen.com/2022/02/28/diller-scofidio-renfro-columbia-university-business-school-kravis-geffen-hall/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Images 10-11-12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www.guardianglass.com/eu/fr/projects/project-details/bnl-bnp-paribas-headquarters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13 et 14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www.batimag.ch/architecture/entrez-dans-la-maison-de-verre-de-la-celebre-architecte-odile-decq-5211</a:t>
            </a:r>
          </a:p>
          <a:p>
            <a:r>
              <a:rPr lang="fr-CH" sz="800" dirty="0">
                <a:solidFill>
                  <a:schemeClr val="bg1"/>
                </a:solidFill>
                <a:latin typeface="+mj-lt"/>
              </a:rPr>
              <a:t>Image 15, 16 et 17 : https://www.lightzoomlumiere.fr/realisation/sphere-rayonnante-oscar-niemeyer-par-licht-kunst-licht/ 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Images 18 et 19 : </a:t>
            </a:r>
            <a:r>
              <a:rPr lang="fr-CH" sz="8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https://smartglassdubai.com/ </a:t>
            </a:r>
            <a:endParaRPr lang="fr-CH" sz="800" dirty="0" smtClean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H" sz="800" dirty="0">
                <a:solidFill>
                  <a:schemeClr val="bg1"/>
                </a:solidFill>
                <a:latin typeface="+mj-lt"/>
              </a:rPr>
              <a:t>Image 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20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https://www.pressglass.com/3dglass/ 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21 et 22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www.neom.com/fr-fr/regions/theline 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>
                <a:solidFill>
                  <a:schemeClr val="bg1"/>
                </a:solidFill>
                <a:latin typeface="+mj-lt"/>
              </a:rPr>
              <a:t>Image 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23 et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24 : 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https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://www.artchitectours.fr/the-line-la-future-metropole-sans-voiture-et-sans-rue-en-arabie-saoudite/ 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25, 26 et 27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https://www.10design.co/work/architecture/selected/neom-epicon 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28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https://www.lenouvelliste.ch/valais/valais-central/sion-district/se-doucher-avec-les-poissons-198716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29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https://www.journaldemontreal.com/2022/04/29/vertigineux-un-nouveau-pont-en-verre-entre-deux-montagnes-au-vietnam-1 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30, 31 et 33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fr.freepik.com/photos-premium/batiment-moderne-facade-verre-par-agence-architecture_56352346.htm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32 : https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://fr.vecteezy.com/photo/33892625-futuriste-respectueux-de-la-nature-bureau-batiment-avec-moderne-verre-conception-entoure-d-arbres-appartement-conception-ai-genere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34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https://www.creativefabrica.com/fr/product/futuristic-architecture-building-with-wood-design-and-organic-under-grasshopper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/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35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www.smh.com.au/traveller/inspiration/cloud-forest-dome-singapore-a-green-wonderland-high-above-skyscrapers-20190710-h1g3fe.html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36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https://br.freepik.com/fotos-premium/ha-uma-cupula-de-vidro-no-meio-de-um-deserto-generativo-ai_71929038.htm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Image 37 : https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photo.capital.fr/villes-du-futur-spectaculaires-ecolos-innovants-8-projets-pour-2050-24181#le-verger-des-saveurs-du-yunnan-chinois-421452</a:t>
            </a:r>
          </a:p>
          <a:p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Vidéo 1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https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://www.pressglass.com/3dglass/ </a:t>
            </a:r>
            <a:endParaRPr lang="fr-CH" sz="800" dirty="0" smtClean="0">
              <a:solidFill>
                <a:schemeClr val="bg1"/>
              </a:solidFill>
              <a:latin typeface="+mj-lt"/>
            </a:endParaRP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Vidéo 2 :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https://</a:t>
            </a:r>
            <a:r>
              <a:rPr lang="fr-CH" sz="800" dirty="0" smtClean="0">
                <a:solidFill>
                  <a:schemeClr val="bg1"/>
                </a:solidFill>
                <a:latin typeface="+mj-lt"/>
              </a:rPr>
              <a:t>www.youtube.com/shorts/xt8HyODyls0?feature=share </a:t>
            </a:r>
          </a:p>
          <a:p>
            <a:r>
              <a:rPr lang="fr-CH" sz="800" dirty="0" smtClean="0">
                <a:solidFill>
                  <a:schemeClr val="bg1"/>
                </a:solidFill>
                <a:latin typeface="+mj-lt"/>
              </a:rPr>
              <a:t>Vidéo 3 </a:t>
            </a:r>
            <a:r>
              <a:rPr lang="fr-CH" sz="800" dirty="0">
                <a:solidFill>
                  <a:schemeClr val="bg1"/>
                </a:solidFill>
                <a:latin typeface="+mj-lt"/>
              </a:rPr>
              <a:t>: https://www.youtube.com/watch?v=SztNkfPcoaQ</a:t>
            </a:r>
          </a:p>
          <a:p>
            <a:endParaRPr lang="fr-CH" sz="900" dirty="0">
              <a:solidFill>
                <a:schemeClr val="bg1"/>
              </a:solidFill>
              <a:latin typeface="+mj-lt"/>
            </a:endParaRPr>
          </a:p>
          <a:p>
            <a:endParaRPr lang="fr-CH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DB3BAF-8CC4-406B-B649-98D3B32E1616}"/>
              </a:ext>
            </a:extLst>
          </p:cNvPr>
          <p:cNvSpPr txBox="1"/>
          <p:nvPr/>
        </p:nvSpPr>
        <p:spPr>
          <a:xfrm>
            <a:off x="9642764" y="4639398"/>
            <a:ext cx="3629025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100"/>
              </a:lnSpc>
              <a:tabLst>
                <a:tab pos="607060" algn="l"/>
                <a:tab pos="6030595" algn="r"/>
              </a:tabLst>
            </a:pP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Bureau des Métiers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ea typeface="Europa-Light" panose="02000000000000000000" pitchFamily="2" charset="0"/>
                <a:cs typeface="Times New Roman" panose="02020603050405020304" pitchFamily="18" charset="0"/>
              </a:rPr>
              <a:t>Rue de la Dixence 20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1950 Sion</a:t>
            </a:r>
          </a:p>
          <a:p>
            <a:endParaRPr lang="fr-CH" sz="2000" u="none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+41 27 327 51 11</a:t>
            </a:r>
          </a:p>
          <a:p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info@avemecs.ch</a:t>
            </a:r>
            <a:b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</a:br>
            <a:r>
              <a:rPr lang="fr-CH" sz="2000" u="none" dirty="0">
                <a:solidFill>
                  <a:schemeClr val="bg1"/>
                </a:solidFill>
                <a:effectLst/>
                <a:latin typeface="+mn-lt"/>
                <a:cs typeface="Times New Roman" panose="02020603050405020304" pitchFamily="18" charset="0"/>
              </a:rPr>
              <a:t>avemecs.ch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55094A-3EE0-4BA6-9024-2EA18A7100A6}"/>
              </a:ext>
            </a:extLst>
          </p:cNvPr>
          <p:cNvSpPr txBox="1"/>
          <p:nvPr/>
        </p:nvSpPr>
        <p:spPr>
          <a:xfrm>
            <a:off x="9642764" y="4108575"/>
            <a:ext cx="3629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solidFill>
                  <a:schemeClr val="bg1"/>
                </a:solidFill>
                <a:effectLst/>
                <a:latin typeface="+mj-lt"/>
                <a:ea typeface="Europa-Light" panose="02000000000000000000" pitchFamily="2" charset="0"/>
                <a:cs typeface="Times New Roman" panose="02020603050405020304" pitchFamily="18" charset="0"/>
              </a:rPr>
              <a:t>AVEMECS</a:t>
            </a:r>
            <a:endParaRPr lang="fr-CH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66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_COUVER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1F8E613E-2830-4A22-B5E3-7FCE10CD6A51}" vid="{76D7FB7D-4E6D-49EB-9501-3236A8569983}"/>
    </a:ext>
  </a:extLst>
</a:theme>
</file>

<file path=ppt/theme/theme2.xml><?xml version="1.0" encoding="utf-8"?>
<a:theme xmlns:a="http://schemas.openxmlformats.org/drawingml/2006/main" name="02_PAGE DE SOMMAI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1F8E613E-2830-4A22-B5E3-7FCE10CD6A51}" vid="{2FCA085B-4CBF-4FA1-9D39-69138CBD28C3}"/>
    </a:ext>
  </a:extLst>
</a:theme>
</file>

<file path=ppt/theme/theme3.xml><?xml version="1.0" encoding="utf-8"?>
<a:theme xmlns:a="http://schemas.openxmlformats.org/drawingml/2006/main" name="03_PAGE DE DEBUT CHAPIT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1F8E613E-2830-4A22-B5E3-7FCE10CD6A51}" vid="{37F3347A-4F12-49AB-8A21-03E1A1B8FC64}"/>
    </a:ext>
  </a:extLst>
</a:theme>
</file>

<file path=ppt/theme/theme4.xml><?xml version="1.0" encoding="utf-8"?>
<a:theme xmlns:a="http://schemas.openxmlformats.org/drawingml/2006/main" name="04_PAGE DE CONTEN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1F8E613E-2830-4A22-B5E3-7FCE10CD6A51}" vid="{C70DB92A-C8BE-4AAC-AFB0-6D2DD647DD41}"/>
    </a:ext>
  </a:extLst>
</a:theme>
</file>

<file path=ppt/theme/theme5.xml><?xml version="1.0" encoding="utf-8"?>
<a:theme xmlns:a="http://schemas.openxmlformats.org/drawingml/2006/main" name="05_PAGE DE FI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VEMECS">
      <a:majorFont>
        <a:latin typeface="Europa-Bold"/>
        <a:ea typeface=""/>
        <a:cs typeface=""/>
      </a:majorFont>
      <a:minorFont>
        <a:latin typeface="Europa-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AVEMECS_PPT.potx" id="{1F8E613E-2830-4A22-B5E3-7FCE10CD6A51}" vid="{A6EB4DCD-950C-4563-BC3B-AF8E14ED3AEC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Modele_AVEMECS_PPT</Template>
  <TotalTime>2053</TotalTime>
  <Words>1033</Words>
  <Application>Microsoft Office PowerPoint</Application>
  <PresentationFormat>Grand écran</PresentationFormat>
  <Paragraphs>165</Paragraphs>
  <Slides>25</Slides>
  <Notes>20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25</vt:i4>
      </vt:variant>
    </vt:vector>
  </HeadingPairs>
  <TitlesOfParts>
    <vt:vector size="37" baseType="lpstr">
      <vt:lpstr>Europa-Bold</vt:lpstr>
      <vt:lpstr>Galano Grotesque Light</vt:lpstr>
      <vt:lpstr>Europa-Light</vt:lpstr>
      <vt:lpstr>Calibri</vt:lpstr>
      <vt:lpstr>Symbol</vt:lpstr>
      <vt:lpstr>Arial</vt:lpstr>
      <vt:lpstr>Times New Roman</vt:lpstr>
      <vt:lpstr>01_COUVERTURE</vt:lpstr>
      <vt:lpstr>02_PAGE DE SOMMAIRE</vt:lpstr>
      <vt:lpstr>03_PAGE DE DEBUT CHAPITRE</vt:lpstr>
      <vt:lpstr>04_PAGE DE CONTENU</vt:lpstr>
      <vt:lpstr>05_PAGE DE FIN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Vitrierère CFC</vt:lpstr>
      <vt:lpstr>Présentation PowerPoint</vt:lpstr>
      <vt:lpstr>Présentation PowerPoint</vt:lpstr>
      <vt:lpstr>Le métier en détail</vt:lpstr>
      <vt:lpstr>Pourquoi un apprentissage ?</vt:lpstr>
      <vt:lpstr>Et ensuite…</vt:lpstr>
      <vt:lpstr>Alors deviens…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Maeva JAGGI</dc:creator>
  <cp:lastModifiedBy>Maeva JAGGI</cp:lastModifiedBy>
  <cp:revision>174</cp:revision>
  <dcterms:created xsi:type="dcterms:W3CDTF">2023-11-22T16:05:55Z</dcterms:created>
  <dcterms:modified xsi:type="dcterms:W3CDTF">2025-04-17T14:20:33Z</dcterms:modified>
</cp:coreProperties>
</file>